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sldIdLst>
    <p:sldId id="261" r:id="rId2"/>
    <p:sldId id="330" r:id="rId3"/>
    <p:sldId id="332" r:id="rId4"/>
    <p:sldId id="352" r:id="rId5"/>
    <p:sldId id="353" r:id="rId6"/>
    <p:sldId id="354" r:id="rId7"/>
    <p:sldId id="355" r:id="rId8"/>
    <p:sldId id="356" r:id="rId9"/>
    <p:sldId id="334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35" r:id="rId21"/>
    <p:sldId id="337" r:id="rId22"/>
    <p:sldId id="341" r:id="rId23"/>
    <p:sldId id="342" r:id="rId24"/>
    <p:sldId id="367" r:id="rId25"/>
    <p:sldId id="339" r:id="rId26"/>
    <p:sldId id="348" r:id="rId27"/>
    <p:sldId id="347" r:id="rId28"/>
    <p:sldId id="368" r:id="rId29"/>
    <p:sldId id="340" r:id="rId30"/>
    <p:sldId id="344" r:id="rId31"/>
    <p:sldId id="343" r:id="rId32"/>
    <p:sldId id="369" r:id="rId33"/>
    <p:sldId id="338" r:id="rId34"/>
    <p:sldId id="346" r:id="rId35"/>
    <p:sldId id="345" r:id="rId36"/>
    <p:sldId id="370" r:id="rId37"/>
    <p:sldId id="349" r:id="rId38"/>
    <p:sldId id="331" r:id="rId39"/>
    <p:sldId id="350" r:id="rId40"/>
    <p:sldId id="259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51E"/>
    <a:srgbClr val="FFFFFF"/>
    <a:srgbClr val="BFE2F3"/>
    <a:srgbClr val="C31823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629" autoAdjust="0"/>
  </p:normalViewPr>
  <p:slideViewPr>
    <p:cSldViewPr snapToGrid="0">
      <p:cViewPr varScale="1">
        <p:scale>
          <a:sx n="74" d="100"/>
          <a:sy n="74" d="100"/>
        </p:scale>
        <p:origin x="1044" y="52"/>
      </p:cViewPr>
      <p:guideLst>
        <p:guide orient="horz" pos="22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25216-A4FE-4DAC-A6F7-5DB50CDFF1CE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68461B-2D54-4E6C-8E08-8DF012CDA260}">
      <dgm:prSet phldrT="[文本]"/>
      <dgm:spPr/>
      <dgm:t>
        <a:bodyPr/>
        <a:lstStyle/>
        <a:p>
          <a:r>
            <a:rPr lang="zh-CN" altLang="en-US" dirty="0" smtClean="0"/>
            <a:t>      实验</a:t>
          </a:r>
          <a:r>
            <a:rPr lang="zh-CN" altLang="en-US" dirty="0"/>
            <a:t>原理及静特性测量</a:t>
          </a:r>
        </a:p>
      </dgm:t>
    </dgm:pt>
    <dgm:pt modelId="{392A914F-9CD8-45DD-8D64-912C23F64F83}" type="parTrans" cxnId="{F59C1844-2D86-4A41-AE45-2285F1B90A23}">
      <dgm:prSet/>
      <dgm:spPr/>
      <dgm:t>
        <a:bodyPr/>
        <a:lstStyle/>
        <a:p>
          <a:endParaRPr lang="zh-CN" altLang="en-US"/>
        </a:p>
      </dgm:t>
    </dgm:pt>
    <dgm:pt modelId="{849FD93D-23C5-4101-B814-224D329D02FD}" type="sibTrans" cxnId="{F59C1844-2D86-4A41-AE45-2285F1B90A23}">
      <dgm:prSet/>
      <dgm:spPr/>
      <dgm:t>
        <a:bodyPr/>
        <a:lstStyle/>
        <a:p>
          <a:endParaRPr lang="zh-CN" altLang="en-US"/>
        </a:p>
      </dgm:t>
    </dgm:pt>
    <dgm:pt modelId="{D935C8A6-8E3D-4879-A78F-3898AD347928}">
      <dgm:prSet phldrT="[文本]"/>
      <dgm:spPr/>
      <dgm:t>
        <a:bodyPr/>
        <a:lstStyle/>
        <a:p>
          <a:r>
            <a:rPr lang="zh-CN" altLang="en-US" dirty="0"/>
            <a:t>系统动态特性与稳态特性</a:t>
          </a:r>
        </a:p>
      </dgm:t>
    </dgm:pt>
    <dgm:pt modelId="{FA63EAF7-3AFC-4EB5-B6EF-851C5747A214}" type="parTrans" cxnId="{80A1ADAF-1D5B-4499-B6CF-84A48D824123}">
      <dgm:prSet/>
      <dgm:spPr/>
      <dgm:t>
        <a:bodyPr/>
        <a:lstStyle/>
        <a:p>
          <a:endParaRPr lang="zh-CN" altLang="en-US"/>
        </a:p>
      </dgm:t>
    </dgm:pt>
    <dgm:pt modelId="{2295B3A3-EA75-4CDF-AB35-6618286203BF}" type="sibTrans" cxnId="{80A1ADAF-1D5B-4499-B6CF-84A48D824123}">
      <dgm:prSet/>
      <dgm:spPr/>
      <dgm:t>
        <a:bodyPr/>
        <a:lstStyle/>
        <a:p>
          <a:endParaRPr lang="zh-CN" altLang="en-US"/>
        </a:p>
      </dgm:t>
    </dgm:pt>
    <dgm:pt modelId="{45A2C98F-AA86-4C50-A550-604CA5B6FB12}">
      <dgm:prSet phldrT="[文本]"/>
      <dgm:spPr/>
      <dgm:t>
        <a:bodyPr/>
        <a:lstStyle/>
        <a:p>
          <a:r>
            <a:rPr lang="zh-CN" altLang="en-US" dirty="0"/>
            <a:t>系统校正设计</a:t>
          </a:r>
        </a:p>
      </dgm:t>
    </dgm:pt>
    <dgm:pt modelId="{17D1922C-276F-4CD6-A5F1-BEE78C712E3D}" type="parTrans" cxnId="{499F2FD0-4DFB-4FF9-856D-CCB7BD971279}">
      <dgm:prSet/>
      <dgm:spPr/>
      <dgm:t>
        <a:bodyPr/>
        <a:lstStyle/>
        <a:p>
          <a:endParaRPr lang="zh-CN" altLang="en-US"/>
        </a:p>
      </dgm:t>
    </dgm:pt>
    <dgm:pt modelId="{4D59B3AF-BBF6-4EC9-9D56-716B56504F7C}" type="sibTrans" cxnId="{499F2FD0-4DFB-4FF9-856D-CCB7BD971279}">
      <dgm:prSet/>
      <dgm:spPr/>
      <dgm:t>
        <a:bodyPr/>
        <a:lstStyle/>
        <a:p>
          <a:endParaRPr lang="zh-CN" altLang="en-US"/>
        </a:p>
      </dgm:t>
    </dgm:pt>
    <dgm:pt modelId="{AF7C7EA4-AEFB-44FD-BF6A-ECD916EDC395}">
      <dgm:prSet phldrT="[文本]"/>
      <dgm:spPr/>
      <dgm:t>
        <a:bodyPr/>
        <a:lstStyle/>
        <a:p>
          <a:r>
            <a:rPr lang="zh-CN" altLang="en-US" dirty="0"/>
            <a:t>总结</a:t>
          </a:r>
        </a:p>
      </dgm:t>
    </dgm:pt>
    <dgm:pt modelId="{BE3424B0-FD6A-48E9-9B95-9B3F2612A1D6}" type="parTrans" cxnId="{0EAAED22-29D8-4097-8251-B7CD5D810AA4}">
      <dgm:prSet/>
      <dgm:spPr/>
      <dgm:t>
        <a:bodyPr/>
        <a:lstStyle/>
        <a:p>
          <a:endParaRPr lang="zh-CN" altLang="en-US"/>
        </a:p>
      </dgm:t>
    </dgm:pt>
    <dgm:pt modelId="{F7093BC9-E9CD-4B5F-BCCE-A517A095A3E1}" type="sibTrans" cxnId="{0EAAED22-29D8-4097-8251-B7CD5D810AA4}">
      <dgm:prSet/>
      <dgm:spPr/>
      <dgm:t>
        <a:bodyPr/>
        <a:lstStyle/>
        <a:p>
          <a:endParaRPr lang="zh-CN" altLang="en-US"/>
        </a:p>
      </dgm:t>
    </dgm:pt>
    <dgm:pt modelId="{37DF74E8-C983-4956-A7CC-ED0EFA351F37}" type="pres">
      <dgm:prSet presAssocID="{A7025216-A4FE-4DAC-A6F7-5DB50CDFF1C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B3A63E3-E637-4AD8-91D4-A088033B9008}" type="pres">
      <dgm:prSet presAssocID="{DA68461B-2D54-4E6C-8E08-8DF012CDA260}" presName="composite" presStyleCnt="0"/>
      <dgm:spPr/>
    </dgm:pt>
    <dgm:pt modelId="{CAB8441A-D283-43EF-8E2E-EB162889B34B}" type="pres">
      <dgm:prSet presAssocID="{DA68461B-2D54-4E6C-8E08-8DF012CDA260}" presName="imgShp" presStyleLbl="fgImgPlace1" presStyleIdx="0" presStyleCnt="4" custLinFactNeighborX="22012" custLinFactNeighborY="-31333"/>
      <dgm:spPr/>
    </dgm:pt>
    <dgm:pt modelId="{24E6D8D1-64AB-4E1E-A973-C20FA6BD6110}" type="pres">
      <dgm:prSet presAssocID="{DA68461B-2D54-4E6C-8E08-8DF012CDA260}" presName="txShp" presStyleLbl="node1" presStyleIdx="0" presStyleCnt="4" custScaleX="107865" custScaleY="624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156CD6-24A8-4397-AE6A-72542828E65F}" type="pres">
      <dgm:prSet presAssocID="{849FD93D-23C5-4101-B814-224D329D02FD}" presName="spacing" presStyleCnt="0"/>
      <dgm:spPr/>
    </dgm:pt>
    <dgm:pt modelId="{1317D3AB-7FFE-46B1-87CD-71076D753A2D}" type="pres">
      <dgm:prSet presAssocID="{D935C8A6-8E3D-4879-A78F-3898AD347928}" presName="composite" presStyleCnt="0"/>
      <dgm:spPr/>
    </dgm:pt>
    <dgm:pt modelId="{E4E1AC71-DFDE-4EE5-A0A1-0D3C99643CD0}" type="pres">
      <dgm:prSet presAssocID="{D935C8A6-8E3D-4879-A78F-3898AD347928}" presName="imgShp" presStyleLbl="fgImgPlace1" presStyleIdx="1" presStyleCnt="4" custLinFactNeighborX="12327" custLinFactNeighborY="-28277"/>
      <dgm:spPr/>
    </dgm:pt>
    <dgm:pt modelId="{9C6BBBA8-52FF-4E4B-9EB4-ECECC2BD6F09}" type="pres">
      <dgm:prSet presAssocID="{D935C8A6-8E3D-4879-A78F-3898AD347928}" presName="txShp" presStyleLbl="node1" presStyleIdx="1" presStyleCnt="4" custScaleX="97010" custScaleY="67253" custLinFactNeighborX="2979" custLinFactNeighborY="-271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3F531D-4873-40D8-B961-151EE738FC34}" type="pres">
      <dgm:prSet presAssocID="{2295B3A3-EA75-4CDF-AB35-6618286203BF}" presName="spacing" presStyleCnt="0"/>
      <dgm:spPr/>
    </dgm:pt>
    <dgm:pt modelId="{B33DD5B7-4DDE-4DC9-9F5D-4B97A9E1CA44}" type="pres">
      <dgm:prSet presAssocID="{45A2C98F-AA86-4C50-A550-604CA5B6FB12}" presName="composite" presStyleCnt="0"/>
      <dgm:spPr/>
    </dgm:pt>
    <dgm:pt modelId="{BF8A1D5B-A215-4679-8A31-A8554F8D9E7F}" type="pres">
      <dgm:prSet presAssocID="{45A2C98F-AA86-4C50-A550-604CA5B6FB12}" presName="imgShp" presStyleLbl="fgImgPlace1" presStyleIdx="2" presStyleCnt="4" custLinFactNeighborX="23923" custLinFactNeighborY="-56067"/>
      <dgm:spPr/>
    </dgm:pt>
    <dgm:pt modelId="{C7CBB0C4-346A-4EFE-A4D2-C51BFE5ACE27}" type="pres">
      <dgm:prSet presAssocID="{45A2C98F-AA86-4C50-A550-604CA5B6FB12}" presName="txShp" presStyleLbl="node1" presStyleIdx="2" presStyleCnt="4" custScaleX="105629" custScaleY="61777" custLinFactNeighborX="851" custLinFactNeighborY="-571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86942E-F3D3-449F-8320-7584657403C9}" type="pres">
      <dgm:prSet presAssocID="{4D59B3AF-BBF6-4EC9-9D56-716B56504F7C}" presName="spacing" presStyleCnt="0"/>
      <dgm:spPr/>
    </dgm:pt>
    <dgm:pt modelId="{AAB583CF-2AC6-4120-82E6-C2CFD25ACFEE}" type="pres">
      <dgm:prSet presAssocID="{AF7C7EA4-AEFB-44FD-BF6A-ECD916EDC395}" presName="composite" presStyleCnt="0"/>
      <dgm:spPr/>
    </dgm:pt>
    <dgm:pt modelId="{8BF12E39-A42A-4785-A942-EB6CC435B7CD}" type="pres">
      <dgm:prSet presAssocID="{AF7C7EA4-AEFB-44FD-BF6A-ECD916EDC395}" presName="imgShp" presStyleLbl="fgImgPlace1" presStyleIdx="3" presStyleCnt="4" custLinFactNeighborX="14557" custLinFactNeighborY="-84223"/>
      <dgm:spPr/>
    </dgm:pt>
    <dgm:pt modelId="{7E7A1D97-28C4-4DDB-B6B5-FF7AA18D054A}" type="pres">
      <dgm:prSet presAssocID="{AF7C7EA4-AEFB-44FD-BF6A-ECD916EDC395}" presName="txShp" presStyleLbl="node1" presStyleIdx="3" presStyleCnt="4" custScaleX="99620" custScaleY="62420" custLinFactNeighborX="2766" custLinFactNeighborY="-9150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8BC4E38-750B-4384-97B3-573EC7863628}" type="presOf" srcId="{AF7C7EA4-AEFB-44FD-BF6A-ECD916EDC395}" destId="{7E7A1D97-28C4-4DDB-B6B5-FF7AA18D054A}" srcOrd="0" destOrd="0" presId="urn:microsoft.com/office/officeart/2005/8/layout/vList3"/>
    <dgm:cxn modelId="{4E611ACF-6661-430B-BF7E-B44A8504AF8E}" type="presOf" srcId="{45A2C98F-AA86-4C50-A550-604CA5B6FB12}" destId="{C7CBB0C4-346A-4EFE-A4D2-C51BFE5ACE27}" srcOrd="0" destOrd="0" presId="urn:microsoft.com/office/officeart/2005/8/layout/vList3"/>
    <dgm:cxn modelId="{80A1ADAF-1D5B-4499-B6CF-84A48D824123}" srcId="{A7025216-A4FE-4DAC-A6F7-5DB50CDFF1CE}" destId="{D935C8A6-8E3D-4879-A78F-3898AD347928}" srcOrd="1" destOrd="0" parTransId="{FA63EAF7-3AFC-4EB5-B6EF-851C5747A214}" sibTransId="{2295B3A3-EA75-4CDF-AB35-6618286203BF}"/>
    <dgm:cxn modelId="{60BBD142-447A-408D-A929-8613060E4813}" type="presOf" srcId="{A7025216-A4FE-4DAC-A6F7-5DB50CDFF1CE}" destId="{37DF74E8-C983-4956-A7CC-ED0EFA351F37}" srcOrd="0" destOrd="0" presId="urn:microsoft.com/office/officeart/2005/8/layout/vList3"/>
    <dgm:cxn modelId="{F59C1844-2D86-4A41-AE45-2285F1B90A23}" srcId="{A7025216-A4FE-4DAC-A6F7-5DB50CDFF1CE}" destId="{DA68461B-2D54-4E6C-8E08-8DF012CDA260}" srcOrd="0" destOrd="0" parTransId="{392A914F-9CD8-45DD-8D64-912C23F64F83}" sibTransId="{849FD93D-23C5-4101-B814-224D329D02FD}"/>
    <dgm:cxn modelId="{F53B5C2A-C309-40D7-AE25-DE942AB082E4}" type="presOf" srcId="{D935C8A6-8E3D-4879-A78F-3898AD347928}" destId="{9C6BBBA8-52FF-4E4B-9EB4-ECECC2BD6F09}" srcOrd="0" destOrd="0" presId="urn:microsoft.com/office/officeart/2005/8/layout/vList3"/>
    <dgm:cxn modelId="{32BE43BC-31E7-4C3E-884D-FFFEB1E1C008}" type="presOf" srcId="{DA68461B-2D54-4E6C-8E08-8DF012CDA260}" destId="{24E6D8D1-64AB-4E1E-A973-C20FA6BD6110}" srcOrd="0" destOrd="0" presId="urn:microsoft.com/office/officeart/2005/8/layout/vList3"/>
    <dgm:cxn modelId="{499F2FD0-4DFB-4FF9-856D-CCB7BD971279}" srcId="{A7025216-A4FE-4DAC-A6F7-5DB50CDFF1CE}" destId="{45A2C98F-AA86-4C50-A550-604CA5B6FB12}" srcOrd="2" destOrd="0" parTransId="{17D1922C-276F-4CD6-A5F1-BEE78C712E3D}" sibTransId="{4D59B3AF-BBF6-4EC9-9D56-716B56504F7C}"/>
    <dgm:cxn modelId="{0EAAED22-29D8-4097-8251-B7CD5D810AA4}" srcId="{A7025216-A4FE-4DAC-A6F7-5DB50CDFF1CE}" destId="{AF7C7EA4-AEFB-44FD-BF6A-ECD916EDC395}" srcOrd="3" destOrd="0" parTransId="{BE3424B0-FD6A-48E9-9B95-9B3F2612A1D6}" sibTransId="{F7093BC9-E9CD-4B5F-BCCE-A517A095A3E1}"/>
    <dgm:cxn modelId="{A99A6392-DAF4-4B5D-AE03-2CF548690971}" type="presParOf" srcId="{37DF74E8-C983-4956-A7CC-ED0EFA351F37}" destId="{1B3A63E3-E637-4AD8-91D4-A088033B9008}" srcOrd="0" destOrd="0" presId="urn:microsoft.com/office/officeart/2005/8/layout/vList3"/>
    <dgm:cxn modelId="{69501504-3B15-48FE-9B1C-2338182CF778}" type="presParOf" srcId="{1B3A63E3-E637-4AD8-91D4-A088033B9008}" destId="{CAB8441A-D283-43EF-8E2E-EB162889B34B}" srcOrd="0" destOrd="0" presId="urn:microsoft.com/office/officeart/2005/8/layout/vList3"/>
    <dgm:cxn modelId="{F85B91CA-30F3-4A09-ABDA-67F72E884996}" type="presParOf" srcId="{1B3A63E3-E637-4AD8-91D4-A088033B9008}" destId="{24E6D8D1-64AB-4E1E-A973-C20FA6BD6110}" srcOrd="1" destOrd="0" presId="urn:microsoft.com/office/officeart/2005/8/layout/vList3"/>
    <dgm:cxn modelId="{E7D87730-3358-477D-ACDF-30E7D06D4117}" type="presParOf" srcId="{37DF74E8-C983-4956-A7CC-ED0EFA351F37}" destId="{4D156CD6-24A8-4397-AE6A-72542828E65F}" srcOrd="1" destOrd="0" presId="urn:microsoft.com/office/officeart/2005/8/layout/vList3"/>
    <dgm:cxn modelId="{AE148409-CBC9-4D47-80A5-944E3191355C}" type="presParOf" srcId="{37DF74E8-C983-4956-A7CC-ED0EFA351F37}" destId="{1317D3AB-7FFE-46B1-87CD-71076D753A2D}" srcOrd="2" destOrd="0" presId="urn:microsoft.com/office/officeart/2005/8/layout/vList3"/>
    <dgm:cxn modelId="{645BE923-8110-4FC2-8441-E8A5B49230B2}" type="presParOf" srcId="{1317D3AB-7FFE-46B1-87CD-71076D753A2D}" destId="{E4E1AC71-DFDE-4EE5-A0A1-0D3C99643CD0}" srcOrd="0" destOrd="0" presId="urn:microsoft.com/office/officeart/2005/8/layout/vList3"/>
    <dgm:cxn modelId="{2EEE34D6-940C-47CC-87A3-75DC1C9DFE0D}" type="presParOf" srcId="{1317D3AB-7FFE-46B1-87CD-71076D753A2D}" destId="{9C6BBBA8-52FF-4E4B-9EB4-ECECC2BD6F09}" srcOrd="1" destOrd="0" presId="urn:microsoft.com/office/officeart/2005/8/layout/vList3"/>
    <dgm:cxn modelId="{E9581885-7526-495E-8B99-458F3FB09B0D}" type="presParOf" srcId="{37DF74E8-C983-4956-A7CC-ED0EFA351F37}" destId="{273F531D-4873-40D8-B961-151EE738FC34}" srcOrd="3" destOrd="0" presId="urn:microsoft.com/office/officeart/2005/8/layout/vList3"/>
    <dgm:cxn modelId="{F9C3D9CE-3252-40F6-8148-37E315341F10}" type="presParOf" srcId="{37DF74E8-C983-4956-A7CC-ED0EFA351F37}" destId="{B33DD5B7-4DDE-4DC9-9F5D-4B97A9E1CA44}" srcOrd="4" destOrd="0" presId="urn:microsoft.com/office/officeart/2005/8/layout/vList3"/>
    <dgm:cxn modelId="{FF77A5DC-828B-408A-A3E1-69957B499FD4}" type="presParOf" srcId="{B33DD5B7-4DDE-4DC9-9F5D-4B97A9E1CA44}" destId="{BF8A1D5B-A215-4679-8A31-A8554F8D9E7F}" srcOrd="0" destOrd="0" presId="urn:microsoft.com/office/officeart/2005/8/layout/vList3"/>
    <dgm:cxn modelId="{536371E2-5ACD-4039-BCB0-732AD13FB466}" type="presParOf" srcId="{B33DD5B7-4DDE-4DC9-9F5D-4B97A9E1CA44}" destId="{C7CBB0C4-346A-4EFE-A4D2-C51BFE5ACE27}" srcOrd="1" destOrd="0" presId="urn:microsoft.com/office/officeart/2005/8/layout/vList3"/>
    <dgm:cxn modelId="{F76CF5C4-0336-48F3-8F6B-477353C9571C}" type="presParOf" srcId="{37DF74E8-C983-4956-A7CC-ED0EFA351F37}" destId="{D986942E-F3D3-449F-8320-7584657403C9}" srcOrd="5" destOrd="0" presId="urn:microsoft.com/office/officeart/2005/8/layout/vList3"/>
    <dgm:cxn modelId="{746A8B56-A1D5-4311-BD7B-7D3A1D9E1B75}" type="presParOf" srcId="{37DF74E8-C983-4956-A7CC-ED0EFA351F37}" destId="{AAB583CF-2AC6-4120-82E6-C2CFD25ACFEE}" srcOrd="6" destOrd="0" presId="urn:microsoft.com/office/officeart/2005/8/layout/vList3"/>
    <dgm:cxn modelId="{60E1DE07-2A1E-4309-A5D7-98ED83497A97}" type="presParOf" srcId="{AAB583CF-2AC6-4120-82E6-C2CFD25ACFEE}" destId="{8BF12E39-A42A-4785-A942-EB6CC435B7CD}" srcOrd="0" destOrd="0" presId="urn:microsoft.com/office/officeart/2005/8/layout/vList3"/>
    <dgm:cxn modelId="{D12207C0-3534-46F8-856F-41D7B85856A7}" type="presParOf" srcId="{AAB583CF-2AC6-4120-82E6-C2CFD25ACFEE}" destId="{7E7A1D97-28C4-4DDB-B6B5-FF7AA18D054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6D8D1-64AB-4E1E-A973-C20FA6BD6110}">
      <dsp:nvSpPr>
        <dsp:cNvPr id="0" name=""/>
        <dsp:cNvSpPr/>
      </dsp:nvSpPr>
      <dsp:spPr>
        <a:xfrm rot="10800000">
          <a:off x="989360" y="157157"/>
          <a:ext cx="4372674" cy="517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      实验</a:t>
          </a:r>
          <a:r>
            <a:rPr lang="zh-CN" altLang="en-US" sz="2200" kern="1200" dirty="0"/>
            <a:t>原理及静特性测量</a:t>
          </a:r>
        </a:p>
      </dsp:txBody>
      <dsp:txXfrm rot="10800000">
        <a:off x="1118823" y="157157"/>
        <a:ext cx="4243211" cy="517853"/>
      </dsp:txXfrm>
    </dsp:sp>
    <dsp:sp modelId="{CAB8441A-D283-43EF-8E2E-EB162889B34B}">
      <dsp:nvSpPr>
        <dsp:cNvPr id="0" name=""/>
        <dsp:cNvSpPr/>
      </dsp:nvSpPr>
      <dsp:spPr>
        <a:xfrm>
          <a:off x="916582" y="0"/>
          <a:ext cx="829627" cy="82962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BBBA8-52FF-4E4B-9EB4-ECECC2BD6F09}">
      <dsp:nvSpPr>
        <dsp:cNvPr id="0" name=""/>
        <dsp:cNvSpPr/>
      </dsp:nvSpPr>
      <dsp:spPr>
        <a:xfrm rot="10800000">
          <a:off x="1440158" y="989308"/>
          <a:ext cx="3932630" cy="5579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系统动态特性与稳态特性</a:t>
          </a:r>
        </a:p>
      </dsp:txBody>
      <dsp:txXfrm rot="10800000">
        <a:off x="1579645" y="989308"/>
        <a:ext cx="3793143" cy="557949"/>
      </dsp:txXfrm>
    </dsp:sp>
    <dsp:sp modelId="{E4E1AC71-DFDE-4EE5-A0A1-0D3C99643CD0}">
      <dsp:nvSpPr>
        <dsp:cNvPr id="0" name=""/>
        <dsp:cNvSpPr/>
      </dsp:nvSpPr>
      <dsp:spPr>
        <a:xfrm>
          <a:off x="946243" y="843953"/>
          <a:ext cx="829627" cy="82962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BB0C4-346A-4EFE-A4D2-C51BFE5ACE27}">
      <dsp:nvSpPr>
        <dsp:cNvPr id="0" name=""/>
        <dsp:cNvSpPr/>
      </dsp:nvSpPr>
      <dsp:spPr>
        <a:xfrm rot="10800000">
          <a:off x="1091842" y="1839948"/>
          <a:ext cx="4282030" cy="51251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系统校正设计</a:t>
          </a:r>
        </a:p>
      </dsp:txBody>
      <dsp:txXfrm rot="10800000">
        <a:off x="1219971" y="1839948"/>
        <a:ext cx="4153901" cy="512518"/>
      </dsp:txXfrm>
    </dsp:sp>
    <dsp:sp modelId="{BF8A1D5B-A215-4679-8A31-A8554F8D9E7F}">
      <dsp:nvSpPr>
        <dsp:cNvPr id="0" name=""/>
        <dsp:cNvSpPr/>
      </dsp:nvSpPr>
      <dsp:spPr>
        <a:xfrm>
          <a:off x="955097" y="1690677"/>
          <a:ext cx="829627" cy="82962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A1D97-28C4-4DDB-B6B5-FF7AA18D054A}">
      <dsp:nvSpPr>
        <dsp:cNvPr id="0" name=""/>
        <dsp:cNvSpPr/>
      </dsp:nvSpPr>
      <dsp:spPr>
        <a:xfrm rot="10800000">
          <a:off x="1352169" y="2629872"/>
          <a:ext cx="4038435" cy="5178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/>
            <a:t>总结</a:t>
          </a:r>
        </a:p>
      </dsp:txBody>
      <dsp:txXfrm rot="10800000">
        <a:off x="1481632" y="2629872"/>
        <a:ext cx="3908972" cy="517853"/>
      </dsp:txXfrm>
    </dsp:sp>
    <dsp:sp modelId="{8BF12E39-A42A-4785-A942-EB6CC435B7CD}">
      <dsp:nvSpPr>
        <dsp:cNvPr id="0" name=""/>
        <dsp:cNvSpPr/>
      </dsp:nvSpPr>
      <dsp:spPr>
        <a:xfrm>
          <a:off x="938293" y="2534365"/>
          <a:ext cx="829627" cy="82962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e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5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7.png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3975166"/>
            <a:ext cx="7886700" cy="89951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随动课程设计报告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094906"/>
            <a:ext cx="8196173" cy="604299"/>
          </a:xfrm>
        </p:spPr>
        <p:txBody>
          <a:bodyPr/>
          <a:lstStyle/>
          <a:p>
            <a:pPr marL="0" indent="0" algn="r">
              <a:lnSpc>
                <a:spcPct val="50000"/>
              </a:lnSpc>
              <a:buNone/>
            </a:pP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主讲人：郭江健、谢敬鱼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indent="0" algn="r">
              <a:lnSpc>
                <a:spcPct val="50000"/>
              </a:lnSpc>
              <a:buNone/>
            </a:pP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时间：</a:t>
            </a:r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2019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  <a:r>
              <a:rPr lang="en-US" altLang="zh-CN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7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日</a:t>
            </a:r>
            <a:endParaRPr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"/>
    </mc:Choice>
    <mc:Fallback xmlns="">
      <p:transition spd="slow" advTm="207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50986-32B0-42C9-8CE4-F4778B4D69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5" y="2219503"/>
            <a:ext cx="3558081" cy="27697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CE3EEE-FE31-45D7-B323-A26D8BE129FB}"/>
                  </a:ext>
                </a:extLst>
              </p:cNvPr>
              <p:cNvSpPr/>
              <p:nvPr/>
            </p:nvSpPr>
            <p:spPr>
              <a:xfrm>
                <a:off x="1542200" y="5308902"/>
                <a:ext cx="1623650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0CE3EEE-FE31-45D7-B323-A26D8BE12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00" y="5308902"/>
                <a:ext cx="1623650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/>
              <p:nvPr/>
            </p:nvSpPr>
            <p:spPr>
              <a:xfrm>
                <a:off x="4294187" y="1996200"/>
                <a:ext cx="4572000" cy="39917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/>
                  <a:t>    </a:t>
                </a:r>
                <a:r>
                  <a:rPr lang="zh-CN" altLang="en-US" dirty="0"/>
                  <a:t>要使得放大倍数分别为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0.5</a:t>
                </a:r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/>
                  <a:t>，再结合实验设备上已有的电阻选择，我们可以很轻松地设计出各增益对应的电阻值。其中，</a:t>
                </a:r>
                <a:r>
                  <a:rPr lang="en-US" altLang="zh-CN" dirty="0"/>
                  <a:t>Ku</a:t>
                </a:r>
                <a:r>
                  <a:rPr lang="zh-CN" altLang="en-US" dirty="0"/>
                  <a:t>并不是通过理论计算而是通过实验尝试得到的。我们固定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=100kΩ,</a:t>
                </a:r>
                <a:r>
                  <a:rPr lang="zh-CN" altLang="en-US" dirty="0"/>
                  <a:t>从大到小调节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直到系统能够等幅振荡。</a:t>
                </a:r>
              </a:p>
              <a:p>
                <a:r>
                  <a:rPr lang="zh-CN" altLang="en-US" dirty="0"/>
                  <a:t>	此时测得：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=52.9kΩ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/>
                  <a:t>=1.89</a:t>
                </a:r>
                <a:r>
                  <a:rPr lang="zh-CN" altLang="en-US" dirty="0"/>
                  <a:t>。所以三组数据的设计值和实测值如下表。</a:t>
                </a:r>
              </a:p>
              <a:p>
                <a:endParaRPr lang="zh-CN" altLang="en-US" dirty="0"/>
              </a:p>
              <a:p>
                <a:r>
                  <a:rPr lang="zh-CN" altLang="en-US" dirty="0"/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(KΩ)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(KΩ)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取值	设计值	实测值	设计值	实测值</a:t>
                </a:r>
              </a:p>
              <a:p>
                <a:r>
                  <a:rPr lang="en-US" altLang="zh-CN" dirty="0"/>
                  <a:t>1	100	99.9	100	99.9</a:t>
                </a:r>
              </a:p>
              <a:p>
                <a:r>
                  <a:rPr lang="en-US" altLang="zh-CN" dirty="0"/>
                  <a:t>0.5	200	201	100	99.9</a:t>
                </a:r>
              </a:p>
              <a:p>
                <a:r>
                  <a:rPr lang="en-US" altLang="zh-CN" dirty="0"/>
                  <a:t>Ku	——	52.9	100	99.9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87" y="1996200"/>
                <a:ext cx="4572000" cy="3991734"/>
              </a:xfrm>
              <a:prstGeom prst="rect">
                <a:avLst/>
              </a:prstGeom>
              <a:blipFill>
                <a:blip r:embed="rId4"/>
                <a:stretch>
                  <a:fillRect l="-1067" t="-763" r="-1200" b="-1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"/>
    </mc:Choice>
    <mc:Fallback xmlns="">
      <p:transition spd="slow" advTm="26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1C238E-114B-43D3-B925-B876E92A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54" y="3556346"/>
            <a:ext cx="3670651" cy="27553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529698E-2D85-4D66-9E7B-CA5CA25D5491}"/>
              </a:ext>
            </a:extLst>
          </p:cNvPr>
          <p:cNvSpPr/>
          <p:nvPr/>
        </p:nvSpPr>
        <p:spPr>
          <a:xfrm>
            <a:off x="1252449" y="6371313"/>
            <a:ext cx="112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P=1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82D8EE-27DD-46E4-8265-6B89EC14EF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6858" y="1552209"/>
            <a:ext cx="3442962" cy="25822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77CCFB-2289-4FAD-917E-01699C5C9F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56859" y="4194356"/>
            <a:ext cx="3442961" cy="255378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2D08EB-47DB-408C-BFD4-4AB63A151CCB}"/>
              </a:ext>
            </a:extLst>
          </p:cNvPr>
          <p:cNvSpPr/>
          <p:nvPr/>
        </p:nvSpPr>
        <p:spPr>
          <a:xfrm>
            <a:off x="7762982" y="265490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P=0.5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074182-C04B-4790-AFF9-7FFD7BA39DCC}"/>
              </a:ext>
            </a:extLst>
          </p:cNvPr>
          <p:cNvSpPr/>
          <p:nvPr/>
        </p:nvSpPr>
        <p:spPr>
          <a:xfrm>
            <a:off x="7705273" y="5379868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P=1.89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2574C79-83FF-401B-9C36-CFA6260F9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75363"/>
              </p:ext>
            </p:extLst>
          </p:nvPr>
        </p:nvGraphicFramePr>
        <p:xfrm>
          <a:off x="0" y="2382262"/>
          <a:ext cx="4371235" cy="85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883">
                  <a:extLst>
                    <a:ext uri="{9D8B030D-6E8A-4147-A177-3AD203B41FA5}">
                      <a16:colId xmlns:a16="http://schemas.microsoft.com/office/drawing/2014/main" val="3827730420"/>
                    </a:ext>
                  </a:extLst>
                </a:gridCol>
                <a:gridCol w="772358">
                  <a:extLst>
                    <a:ext uri="{9D8B030D-6E8A-4147-A177-3AD203B41FA5}">
                      <a16:colId xmlns:a16="http://schemas.microsoft.com/office/drawing/2014/main" val="2190549132"/>
                    </a:ext>
                  </a:extLst>
                </a:gridCol>
                <a:gridCol w="755964">
                  <a:extLst>
                    <a:ext uri="{9D8B030D-6E8A-4147-A177-3AD203B41FA5}">
                      <a16:colId xmlns:a16="http://schemas.microsoft.com/office/drawing/2014/main" val="1779894137"/>
                    </a:ext>
                  </a:extLst>
                </a:gridCol>
                <a:gridCol w="795020">
                  <a:extLst>
                    <a:ext uri="{9D8B030D-6E8A-4147-A177-3AD203B41FA5}">
                      <a16:colId xmlns:a16="http://schemas.microsoft.com/office/drawing/2014/main" val="2194431316"/>
                    </a:ext>
                  </a:extLst>
                </a:gridCol>
                <a:gridCol w="718820">
                  <a:extLst>
                    <a:ext uri="{9D8B030D-6E8A-4147-A177-3AD203B41FA5}">
                      <a16:colId xmlns:a16="http://schemas.microsoft.com/office/drawing/2014/main" val="460446837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3441099225"/>
                    </a:ext>
                  </a:extLst>
                </a:gridCol>
              </a:tblGrid>
              <a:tr h="135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Kp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Uo</a:t>
                      </a:r>
                      <a:r>
                        <a:rPr lang="zh-CN" sz="1400" kern="100">
                          <a:effectLst/>
                        </a:rPr>
                        <a:t>峰值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Uo</a:t>
                      </a:r>
                      <a:r>
                        <a:rPr lang="zh-CN" sz="1400" kern="100">
                          <a:effectLst/>
                        </a:rPr>
                        <a:t>稳态值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</a:rPr>
                        <a:t>Uo</a:t>
                      </a:r>
                      <a:r>
                        <a:rPr lang="zh-CN" sz="1400" kern="100" dirty="0">
                          <a:effectLst/>
                        </a:rPr>
                        <a:t>初始值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超调量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调整时间（</a:t>
                      </a:r>
                      <a:r>
                        <a:rPr lang="en-US" sz="1400" kern="100">
                          <a:effectLst/>
                        </a:rPr>
                        <a:t>5%</a:t>
                      </a:r>
                      <a:r>
                        <a:rPr lang="zh-CN" sz="1400" kern="100">
                          <a:effectLst/>
                        </a:rPr>
                        <a:t>）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63211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0.46V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-0.4V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-1.42V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84.31%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302ms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60564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0.08V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0V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-2.04V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3.9%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205ms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304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5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"/>
    </mc:Choice>
    <mc:Fallback xmlns="">
      <p:transition spd="slow" advTm="3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/>
              <p:nvPr/>
            </p:nvSpPr>
            <p:spPr>
              <a:xfrm>
                <a:off x="4294187" y="1996200"/>
                <a:ext cx="4572000" cy="20810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/>
                  <a:t>        </a:t>
                </a:r>
                <a:r>
                  <a:rPr lang="zh-CN" altLang="zh-CN" dirty="0"/>
                  <a:t>根据实验要求，令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zh-CN" dirty="0"/>
                  <a:t>的取值较为容易实现，只需选择两个相等阻值的电阻即可，但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zh-CN" dirty="0"/>
                  <a:t>的精确取值较难得到。由于可供选择的电阻电容有限，我们决定用</a:t>
                </a:r>
                <a:r>
                  <a:rPr lang="en-US" altLang="zh-CN" dirty="0"/>
                  <a:t>0.22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μF</m:t>
                    </m:r>
                  </m:oMath>
                </a14:m>
                <a:r>
                  <a:rPr lang="zh-CN" altLang="zh-CN" dirty="0"/>
                  <a:t>的电阻取近似得到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0.20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μF</m:t>
                    </m:r>
                  </m:oMath>
                </a14:m>
                <a:r>
                  <a:rPr lang="zh-CN" altLang="zh-CN" dirty="0"/>
                  <a:t>电阻的效果。</a:t>
                </a:r>
              </a:p>
              <a:p>
                <a:r>
                  <a:rPr lang="zh-CN" altLang="zh-CN" dirty="0"/>
                  <a:t>故我们选取如下表所示的元件参数：</a:t>
                </a:r>
                <a:endParaRPr lang="zh-CN" altLang="en-US" dirty="0"/>
              </a:p>
              <a:p>
                <a:r>
                  <a:rPr lang="zh-CN" altLang="en-US" dirty="0"/>
                  <a:t>	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87" y="1996200"/>
                <a:ext cx="4572000" cy="2081019"/>
              </a:xfrm>
              <a:prstGeom prst="rect">
                <a:avLst/>
              </a:prstGeom>
              <a:blipFill>
                <a:blip r:embed="rId3"/>
                <a:stretch>
                  <a:fillRect l="-1067" t="-1170" r="-6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41ECB484-42C1-4016-AEED-4C02422F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592280"/>
            <a:ext cx="879264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8096379-8479-4947-8524-7239D7F3D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673880"/>
              </p:ext>
            </p:extLst>
          </p:nvPr>
        </p:nvGraphicFramePr>
        <p:xfrm>
          <a:off x="396370" y="2380310"/>
          <a:ext cx="3640340" cy="209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Visio" r:id="rId4" imgW="2332488" imgH="1339680" progId="Visio.Drawing.11">
                  <p:embed/>
                </p:oleObj>
              </mc:Choice>
              <mc:Fallback>
                <p:oleObj name="Visio" r:id="rId4" imgW="2332488" imgH="13396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70" y="2380310"/>
                        <a:ext cx="3640340" cy="2097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4D8735C-D229-41D2-B6E4-52ECF4748143}"/>
                  </a:ext>
                </a:extLst>
              </p:cNvPr>
              <p:cNvSpPr/>
              <p:nvPr/>
            </p:nvSpPr>
            <p:spPr>
              <a:xfrm>
                <a:off x="396370" y="4788637"/>
                <a:ext cx="3353156" cy="1507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=−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(1+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p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=−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i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4D8735C-D229-41D2-B6E4-52ECF4748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0" y="4788637"/>
                <a:ext cx="3353156" cy="15075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7C94726A-31C4-4195-8351-86C85051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2137168"/>
                  </p:ext>
                </p:extLst>
              </p:nvPr>
            </p:nvGraphicFramePr>
            <p:xfrm>
              <a:off x="4036710" y="4331306"/>
              <a:ext cx="4775200" cy="13050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6265">
                      <a:extLst>
                        <a:ext uri="{9D8B030D-6E8A-4147-A177-3AD203B41FA5}">
                          <a16:colId xmlns:a16="http://schemas.microsoft.com/office/drawing/2014/main" val="761932895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3174998014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104591624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875545307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1237385402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444128337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202842996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967406209"/>
                        </a:ext>
                      </a:extLst>
                    </a:gridCol>
                  </a:tblGrid>
                  <a:tr h="232410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𝛺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𝛺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929249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5660695"/>
                      </a:ext>
                    </a:extLst>
                  </a:tr>
                  <a:tr h="48206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669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7C94726A-31C4-4195-8351-86C85051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2137168"/>
                  </p:ext>
                </p:extLst>
              </p:nvPr>
            </p:nvGraphicFramePr>
            <p:xfrm>
              <a:off x="4036710" y="4331306"/>
              <a:ext cx="4775200" cy="130502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96265">
                      <a:extLst>
                        <a:ext uri="{9D8B030D-6E8A-4147-A177-3AD203B41FA5}">
                          <a16:colId xmlns:a16="http://schemas.microsoft.com/office/drawing/2014/main" val="761932895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3174998014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104591624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875545307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1237385402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444128337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202842996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967406209"/>
                        </a:ext>
                      </a:extLst>
                    </a:gridCol>
                  </a:tblGrid>
                  <a:tr h="27432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10" t="-2222" r="-301020" b="-38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510" t="-2222" r="-201020" b="-38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510" t="-2222" r="-101020" b="-38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510" t="-2222" r="-1020" b="-38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92924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设计值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实测值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5660695"/>
                      </a:ext>
                    </a:extLst>
                  </a:tr>
                  <a:tr h="482069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6692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8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"/>
    </mc:Choice>
    <mc:Fallback xmlns="">
      <p:transition spd="slow" advTm="35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ECB484-42C1-4016-AEED-4C02422F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592280"/>
            <a:ext cx="879264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A5E052-F669-4D00-8BF2-6739C0BB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" y="2431006"/>
            <a:ext cx="4389500" cy="32921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DF73A6B-D2D8-4E7E-9D3E-AE1E57A5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67485"/>
              </p:ext>
            </p:extLst>
          </p:nvPr>
        </p:nvGraphicFramePr>
        <p:xfrm>
          <a:off x="4554411" y="5366895"/>
          <a:ext cx="4588985" cy="10336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3420">
                  <a:extLst>
                    <a:ext uri="{9D8B030D-6E8A-4147-A177-3AD203B41FA5}">
                      <a16:colId xmlns:a16="http://schemas.microsoft.com/office/drawing/2014/main" val="1967120568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3796982859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63280084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782793248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194938548"/>
                    </a:ext>
                  </a:extLst>
                </a:gridCol>
              </a:tblGrid>
              <a:tr h="2324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峰值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稳态值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初始值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超调量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调整时间（</a:t>
                      </a:r>
                      <a:r>
                        <a:rPr lang="en-US" sz="1800" kern="100">
                          <a:effectLst/>
                        </a:rPr>
                        <a:t>5%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912321"/>
                  </a:ext>
                </a:extLst>
              </a:tr>
              <a:tr h="4850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0.6V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0.14V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-0.08V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67.6%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990ms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6698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F633A609-8240-43D4-9CBF-A680AFD84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3524" y="2249429"/>
                <a:ext cx="3766450" cy="2690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66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超调量的计算公式是：</a:t>
                </a:r>
                <a:endPara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%=</m:t>
                      </m:r>
                      <m:f>
                        <m:fPr>
                          <m:ctrlPr>
                            <a:rPr kumimoji="0" lang="en-US" altLang="zh-CN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err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𝑜𝑚𝑎𝑥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err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𝑠𝑡𝑎𝑡𝑖𝑐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𝑠𝑡𝑎𝑡𝑖𝑐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𝑜𝑠𝑡𝑎𝑟𝑡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我们使用导出的具体数据点来获取峰值、开始点、调整稳定点等。通过计算得到相应的超调量和调整时间如下表所示：</a:t>
                </a:r>
                <a:endPara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F633A609-8240-43D4-9CBF-A680AFD84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3524" y="2249429"/>
                <a:ext cx="3766450" cy="2690288"/>
              </a:xfrm>
              <a:prstGeom prst="rect">
                <a:avLst/>
              </a:prstGeom>
              <a:blipFill>
                <a:blip r:embed="rId3"/>
                <a:stretch>
                  <a:fillRect l="-1618" t="-1134" r="-1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8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"/>
    </mc:Choice>
    <mc:Fallback xmlns="">
      <p:transition spd="slow" advTm="37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比例积分微分控制环节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/>
              <p:nvPr/>
            </p:nvSpPr>
            <p:spPr>
              <a:xfrm>
                <a:off x="4262465" y="2333551"/>
                <a:ext cx="4572000" cy="17791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zh-CN" dirty="0"/>
                  <a:t>根据实验要求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=0.02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zh-CN" dirty="0"/>
                  <a:t>。可以看到我们一共有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个方程式，但要获得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个未知参量，所以我们固定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zh-CN" altLang="zh-CN" dirty="0"/>
                  <a:t>，求解方程，再用现有的电阻电容近似。</a:t>
                </a:r>
              </a:p>
              <a:p>
                <a:r>
                  <a:rPr lang="zh-CN" altLang="zh-CN" dirty="0"/>
                  <a:t>最终我们选择下表中的元件参数</a:t>
                </a:r>
                <a:r>
                  <a:rPr lang="en-US" altLang="zh-CN" dirty="0"/>
                  <a:t>: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3B5442-4AD3-47EF-AF6F-D9177163B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465" y="2333551"/>
                <a:ext cx="4572000" cy="1779141"/>
              </a:xfrm>
              <a:prstGeom prst="rect">
                <a:avLst/>
              </a:prstGeom>
              <a:blipFill>
                <a:blip r:embed="rId3"/>
                <a:stretch>
                  <a:fillRect l="-1067" t="-1712" r="-133" b="-4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41ECB484-42C1-4016-AEED-4C02422F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592280"/>
            <a:ext cx="879264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4D8735C-D229-41D2-B6E4-52ECF4748143}"/>
                  </a:ext>
                </a:extLst>
              </p:cNvPr>
              <p:cNvSpPr/>
              <p:nvPr/>
            </p:nvSpPr>
            <p:spPr>
              <a:xfrm>
                <a:off x="277811" y="4459057"/>
                <a:ext cx="3353156" cy="2354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152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dirty="0"/>
              </a:p>
              <a:p>
                <a:pPr indent="152400"/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4D8735C-D229-41D2-B6E4-52ECF4748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11" y="4459057"/>
                <a:ext cx="3353156" cy="2354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9D341D4E-6B94-46FC-85BB-7A711368A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08" y="2505768"/>
            <a:ext cx="990978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26AD4DC-9AF5-4FF4-B8C3-9E46BBB16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123876"/>
              </p:ext>
            </p:extLst>
          </p:nvPr>
        </p:nvGraphicFramePr>
        <p:xfrm>
          <a:off x="195307" y="2505768"/>
          <a:ext cx="4035435" cy="1728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Visio" r:id="rId5" imgW="3076572" imgH="1323484" progId="Visio.Drawing.11">
                  <p:embed/>
                </p:oleObj>
              </mc:Choice>
              <mc:Fallback>
                <p:oleObj name="Visio" r:id="rId5" imgW="3076572" imgH="13234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07" y="2505768"/>
                        <a:ext cx="4035435" cy="1728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D224165-C772-4C35-9A65-07C727F4B0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901465"/>
                  </p:ext>
                </p:extLst>
              </p:nvPr>
            </p:nvGraphicFramePr>
            <p:xfrm>
              <a:off x="3847182" y="4626273"/>
              <a:ext cx="5145900" cy="14673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42553">
                      <a:extLst>
                        <a:ext uri="{9D8B030D-6E8A-4147-A177-3AD203B41FA5}">
                          <a16:colId xmlns:a16="http://schemas.microsoft.com/office/drawing/2014/main" val="1414377729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1063911177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1061349726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2403741508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2698301051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2759622011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1565475056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30915885"/>
                        </a:ext>
                      </a:extLst>
                    </a:gridCol>
                  </a:tblGrid>
                  <a:tr h="443045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3802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2406157"/>
                      </a:ext>
                    </a:extLst>
                  </a:tr>
                  <a:tr h="47563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0.22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91268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3D224165-C772-4C35-9A65-07C727F4B0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901465"/>
                  </p:ext>
                </p:extLst>
              </p:nvPr>
            </p:nvGraphicFramePr>
            <p:xfrm>
              <a:off x="3847182" y="4626273"/>
              <a:ext cx="5145900" cy="14673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42553">
                      <a:extLst>
                        <a:ext uri="{9D8B030D-6E8A-4147-A177-3AD203B41FA5}">
                          <a16:colId xmlns:a16="http://schemas.microsoft.com/office/drawing/2014/main" val="1414377729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1063911177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1061349726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2403741508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2698301051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2759622011"/>
                        </a:ext>
                      </a:extLst>
                    </a:gridCol>
                    <a:gridCol w="642553">
                      <a:extLst>
                        <a:ext uri="{9D8B030D-6E8A-4147-A177-3AD203B41FA5}">
                          <a16:colId xmlns:a16="http://schemas.microsoft.com/office/drawing/2014/main" val="1565475056"/>
                        </a:ext>
                      </a:extLst>
                    </a:gridCol>
                    <a:gridCol w="643922">
                      <a:extLst>
                        <a:ext uri="{9D8B030D-6E8A-4147-A177-3AD203B41FA5}">
                          <a16:colId xmlns:a16="http://schemas.microsoft.com/office/drawing/2014/main" val="30915885"/>
                        </a:ext>
                      </a:extLst>
                    </a:gridCol>
                  </a:tblGrid>
                  <a:tr h="44304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474" t="-1370" r="-302370" b="-234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100000" t="-1370" r="-200943" b="-234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200948" t="-1370" r="-101896" b="-234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7"/>
                          <a:stretch>
                            <a:fillRect l="-300948" t="-1370" r="-1896" b="-2342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3802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设计值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实测值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2406157"/>
                      </a:ext>
                    </a:extLst>
                  </a:tr>
                  <a:tr h="47563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100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99.9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0.22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 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>
                              <a:effectLst/>
                            </a:rPr>
                            <a:t>2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91268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1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"/>
    </mc:Choice>
    <mc:Fallback xmlns="">
      <p:transition spd="slow" advTm="4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比例积分微分控制环节</a:t>
            </a:r>
            <a:endParaRPr lang="en-US" altLang="zh-CN" sz="2800" dirty="0"/>
          </a:p>
          <a:p>
            <a:endParaRPr lang="zh-CN" alt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ECB484-42C1-4016-AEED-4C02422F5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" y="2592280"/>
            <a:ext cx="879264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D341D4E-6B94-46FC-85BB-7A711368A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08" y="2505768"/>
            <a:ext cx="990978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60EAE2-9BF7-4BD0-B06B-B4A7500C12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547" y="2421204"/>
            <a:ext cx="4356410" cy="3266762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ACCFF93-BEF8-40D0-9F80-7AB4100DF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850476"/>
              </p:ext>
            </p:extLst>
          </p:nvPr>
        </p:nvGraphicFramePr>
        <p:xfrm>
          <a:off x="4530137" y="5348327"/>
          <a:ext cx="4613863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6248">
                  <a:extLst>
                    <a:ext uri="{9D8B030D-6E8A-4147-A177-3AD203B41FA5}">
                      <a16:colId xmlns:a16="http://schemas.microsoft.com/office/drawing/2014/main" val="1203547077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694616109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864071213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1906491334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77003384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峰值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稳态值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Uo</a:t>
                      </a:r>
                      <a:r>
                        <a:rPr lang="zh-CN" sz="1800" kern="100">
                          <a:effectLst/>
                        </a:rPr>
                        <a:t>初始值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超调量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调整时间（</a:t>
                      </a:r>
                      <a:r>
                        <a:rPr lang="en-US" sz="1800" kern="100">
                          <a:effectLst/>
                        </a:rPr>
                        <a:t>5%</a:t>
                      </a:r>
                      <a:r>
                        <a:rPr lang="zh-CN" sz="1800" kern="100">
                          <a:effectLst/>
                        </a:rPr>
                        <a:t>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549614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0.512V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0.16V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-0.74V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39.11%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820ms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81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5758A05F-0137-47BD-A76F-8900A0106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3524" y="2249429"/>
                <a:ext cx="3766450" cy="2690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266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超调量的计算公式是：</a:t>
                </a:r>
                <a:endParaRPr kumimoji="0" lang="zh-CN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kumimoji="0" lang="en-US" altLang="zh-CN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%=</m:t>
                      </m:r>
                      <m:f>
                        <m:fPr>
                          <m:ctrlPr>
                            <a:rPr kumimoji="0" lang="en-US" altLang="zh-CN" sz="20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err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𝑜𝑚𝑎𝑥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err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𝑠𝑡𝑎𝑡𝑖𝑐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𝑠𝑡𝑎𝑡𝑖𝑐</m:t>
                              </m:r>
                            </m:sub>
                          </m:s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𝑜𝑠𝑡𝑎𝑟𝑡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kumimoji="0" lang="en-US" altLang="zh-CN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我们依旧使用导出的具体数据点来获取峰值、开始点、调整稳定点等。通过计算得到相应的超调量和调整时间如下表所示：</a:t>
                </a:r>
                <a:endParaRPr kumimoji="0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2667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">
                <a:extLst>
                  <a:ext uri="{FF2B5EF4-FFF2-40B4-BE49-F238E27FC236}">
                    <a16:creationId xmlns:a16="http://schemas.microsoft.com/office/drawing/2014/main" id="{5758A05F-0137-47BD-A76F-8900A0106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3524" y="2249429"/>
                <a:ext cx="3766450" cy="2690288"/>
              </a:xfrm>
              <a:prstGeom prst="rect">
                <a:avLst/>
              </a:prstGeom>
              <a:blipFill>
                <a:blip r:embed="rId3"/>
                <a:stretch>
                  <a:fillRect l="-1618" t="-1134" r="-1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1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"/>
    </mc:Choice>
    <mc:Fallback xmlns="">
      <p:transition spd="slow" advTm="5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/>
                  <a:t>稳态性能指标测量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1600" dirty="0"/>
                  <a:t>令输入信号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_0=480°/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600" dirty="0"/>
                  <a:t> （即</a:t>
                </a:r>
                <a:r>
                  <a:rPr lang="en-US" altLang="zh-CN" sz="1600" dirty="0"/>
                  <a:t>M1</a:t>
                </a:r>
                <a:r>
                  <a:rPr lang="zh-CN" altLang="en-US" sz="1600" dirty="0"/>
                  <a:t>电机转速</a:t>
                </a:r>
                <a:r>
                  <a:rPr lang="en-US" altLang="zh-CN" sz="1600" dirty="0"/>
                  <a:t>n</a:t>
                </a:r>
                <a:r>
                  <a:rPr lang="zh-CN" altLang="en-US" sz="1600" dirty="0"/>
                  <a:t>为</a:t>
                </a:r>
                <a:r>
                  <a:rPr lang="en-US" altLang="zh-CN" sz="1600" dirty="0"/>
                  <a:t>80</a:t>
                </a:r>
                <a:r>
                  <a:rPr lang="zh-CN" altLang="en-US" sz="1600" dirty="0"/>
                  <a:t>转</a:t>
                </a:r>
                <a:r>
                  <a:rPr lang="en-US" altLang="zh-CN" sz="1600" dirty="0"/>
                  <a:t>/</a:t>
                </a:r>
                <a:r>
                  <a:rPr lang="zh-CN" altLang="en-US" sz="1600" dirty="0"/>
                  <a:t>分）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1)</a:t>
                </a:r>
                <a:r>
                  <a:rPr lang="zh-CN" altLang="en-US" sz="1600" dirty="0"/>
                  <a:t>将校正装置 接成比例环节，且令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zh-CN" altLang="en-US" sz="1600" dirty="0"/>
                  <a:t>。</a:t>
                </a:r>
              </a:p>
              <a:p>
                <a:pPr marL="0" indent="0">
                  <a:buNone/>
                </a:pPr>
                <a:r>
                  <a:rPr lang="zh-CN" altLang="en-US" sz="1600" dirty="0"/>
                  <a:t>用示波器观察相敏整流器的输出电压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1600" dirty="0"/>
                  <a:t>的跟踪情况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2)</a:t>
                </a:r>
                <a:r>
                  <a:rPr lang="zh-CN" altLang="en-US" sz="1600" dirty="0"/>
                  <a:t>将校正装置 接成</a:t>
                </a:r>
                <a:r>
                  <a:rPr lang="en-US" altLang="zh-CN" sz="1600" dirty="0"/>
                  <a:t>PI</a:t>
                </a:r>
                <a:r>
                  <a:rPr lang="zh-CN" altLang="en-US" sz="1600" dirty="0"/>
                  <a:t>，且令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600" dirty="0"/>
                  <a:t>，积分时间常数 ，然后重复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的过程。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3)</a:t>
                </a:r>
                <a:r>
                  <a:rPr lang="zh-CN" altLang="en-US" sz="1600" dirty="0"/>
                  <a:t>将校正装置 接成</a:t>
                </a:r>
                <a:r>
                  <a:rPr lang="en-US" altLang="zh-CN" sz="1600" dirty="0"/>
                  <a:t>PID</a:t>
                </a:r>
                <a:r>
                  <a:rPr lang="zh-CN" altLang="en-US" sz="1600" dirty="0"/>
                  <a:t>，且令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600" dirty="0"/>
                  <a:t>，积分时间常数 ，微分时间常数 ，</a:t>
                </a:r>
              </a:p>
              <a:p>
                <a:pPr marL="0" indent="0">
                  <a:buNone/>
                </a:pPr>
                <a:r>
                  <a:rPr lang="zh-CN" altLang="en-US" sz="1600" dirty="0"/>
                  <a:t>然后重复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的过程。</a:t>
                </a:r>
              </a:p>
              <a:p>
                <a:pPr marL="0" indent="0">
                  <a:buNone/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29" t="-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</p:spTree>
    <p:extLst>
      <p:ext uri="{BB962C8B-B14F-4D97-AF65-F5344CB8AC3E}">
        <p14:creationId xmlns:p14="http://schemas.microsoft.com/office/powerpoint/2010/main" val="326546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"/>
    </mc:Choice>
    <mc:Fallback xmlns="">
      <p:transition spd="slow" advTm="23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比例控制环节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1600" dirty="0"/>
              <a:t>采用动态性能环节的参数：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DEB4F5-2E34-4663-B259-F4587A977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14892"/>
            <a:ext cx="4102100" cy="3076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7921B09-704A-4BF7-8377-09A1DE74E5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007912"/>
                  </p:ext>
                </p:extLst>
              </p:nvPr>
            </p:nvGraphicFramePr>
            <p:xfrm>
              <a:off x="3530747" y="1962785"/>
              <a:ext cx="5524475" cy="146621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7929">
                      <a:extLst>
                        <a:ext uri="{9D8B030D-6E8A-4147-A177-3AD203B41FA5}">
                          <a16:colId xmlns:a16="http://schemas.microsoft.com/office/drawing/2014/main" val="1309488128"/>
                        </a:ext>
                      </a:extLst>
                    </a:gridCol>
                    <a:gridCol w="834771">
                      <a:extLst>
                        <a:ext uri="{9D8B030D-6E8A-4147-A177-3AD203B41FA5}">
                          <a16:colId xmlns:a16="http://schemas.microsoft.com/office/drawing/2014/main" val="1843146533"/>
                        </a:ext>
                      </a:extLst>
                    </a:gridCol>
                    <a:gridCol w="651896">
                      <a:extLst>
                        <a:ext uri="{9D8B030D-6E8A-4147-A177-3AD203B41FA5}">
                          <a16:colId xmlns:a16="http://schemas.microsoft.com/office/drawing/2014/main" val="2851943648"/>
                        </a:ext>
                      </a:extLst>
                    </a:gridCol>
                    <a:gridCol w="1000434">
                      <a:extLst>
                        <a:ext uri="{9D8B030D-6E8A-4147-A177-3AD203B41FA5}">
                          <a16:colId xmlns:a16="http://schemas.microsoft.com/office/drawing/2014/main" val="1920023085"/>
                        </a:ext>
                      </a:extLst>
                    </a:gridCol>
                    <a:gridCol w="662652">
                      <a:extLst>
                        <a:ext uri="{9D8B030D-6E8A-4147-A177-3AD203B41FA5}">
                          <a16:colId xmlns:a16="http://schemas.microsoft.com/office/drawing/2014/main" val="3036358929"/>
                        </a:ext>
                      </a:extLst>
                    </a:gridCol>
                    <a:gridCol w="921547">
                      <a:extLst>
                        <a:ext uri="{9D8B030D-6E8A-4147-A177-3AD203B41FA5}">
                          <a16:colId xmlns:a16="http://schemas.microsoft.com/office/drawing/2014/main" val="4015481423"/>
                        </a:ext>
                      </a:extLst>
                    </a:gridCol>
                    <a:gridCol w="775246">
                      <a:extLst>
                        <a:ext uri="{9D8B030D-6E8A-4147-A177-3AD203B41FA5}">
                          <a16:colId xmlns:a16="http://schemas.microsoft.com/office/drawing/2014/main" val="41139310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取值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理论计算公式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01923878"/>
                      </a:ext>
                    </a:extLst>
                  </a:tr>
                  <a:tr h="36195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-2.08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2.08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0.95</a:t>
                          </a:r>
                          <a:r>
                            <a:rPr lang="en-US" alt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17.04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88424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7921B09-704A-4BF7-8377-09A1DE74E5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007912"/>
                  </p:ext>
                </p:extLst>
              </p:nvPr>
            </p:nvGraphicFramePr>
            <p:xfrm>
              <a:off x="3530747" y="1962785"/>
              <a:ext cx="5524475" cy="146621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7929">
                      <a:extLst>
                        <a:ext uri="{9D8B030D-6E8A-4147-A177-3AD203B41FA5}">
                          <a16:colId xmlns:a16="http://schemas.microsoft.com/office/drawing/2014/main" val="1309488128"/>
                        </a:ext>
                      </a:extLst>
                    </a:gridCol>
                    <a:gridCol w="834771">
                      <a:extLst>
                        <a:ext uri="{9D8B030D-6E8A-4147-A177-3AD203B41FA5}">
                          <a16:colId xmlns:a16="http://schemas.microsoft.com/office/drawing/2014/main" val="1843146533"/>
                        </a:ext>
                      </a:extLst>
                    </a:gridCol>
                    <a:gridCol w="651896">
                      <a:extLst>
                        <a:ext uri="{9D8B030D-6E8A-4147-A177-3AD203B41FA5}">
                          <a16:colId xmlns:a16="http://schemas.microsoft.com/office/drawing/2014/main" val="2851943648"/>
                        </a:ext>
                      </a:extLst>
                    </a:gridCol>
                    <a:gridCol w="1000434">
                      <a:extLst>
                        <a:ext uri="{9D8B030D-6E8A-4147-A177-3AD203B41FA5}">
                          <a16:colId xmlns:a16="http://schemas.microsoft.com/office/drawing/2014/main" val="1920023085"/>
                        </a:ext>
                      </a:extLst>
                    </a:gridCol>
                    <a:gridCol w="662652">
                      <a:extLst>
                        <a:ext uri="{9D8B030D-6E8A-4147-A177-3AD203B41FA5}">
                          <a16:colId xmlns:a16="http://schemas.microsoft.com/office/drawing/2014/main" val="3036358929"/>
                        </a:ext>
                      </a:extLst>
                    </a:gridCol>
                    <a:gridCol w="921547">
                      <a:extLst>
                        <a:ext uri="{9D8B030D-6E8A-4147-A177-3AD203B41FA5}">
                          <a16:colId xmlns:a16="http://schemas.microsoft.com/office/drawing/2014/main" val="4015481423"/>
                        </a:ext>
                      </a:extLst>
                    </a:gridCol>
                    <a:gridCol w="775246">
                      <a:extLst>
                        <a:ext uri="{9D8B030D-6E8A-4147-A177-3AD203B41FA5}">
                          <a16:colId xmlns:a16="http://schemas.microsoft.com/office/drawing/2014/main" val="4113931012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取值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理论计算公式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01923878"/>
                      </a:ext>
                    </a:extLst>
                  </a:tr>
                  <a:tr h="73469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-2.08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2.08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15758" t="-108264" r="-23697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0.95</a:t>
                          </a:r>
                          <a:r>
                            <a:rPr lang="en-US" alt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13816" t="-108264" r="-86184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17.04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884240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105" y="4487173"/>
                <a:ext cx="3722355" cy="10618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根据示波器导出的数据可以取得稳态误差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的最大值和最小值，得到的结果。</a:t>
                </a:r>
                <a:endParaRPr kumimoji="0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105" y="4487173"/>
                <a:ext cx="3722355" cy="1061829"/>
              </a:xfrm>
              <a:prstGeom prst="rect">
                <a:avLst/>
              </a:prstGeom>
              <a:blipFill>
                <a:blip r:embed="rId4"/>
                <a:stretch>
                  <a:fillRect l="-1475" t="-40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"/>
    </mc:Choice>
    <mc:Fallback xmlns="">
      <p:transition spd="slow" advTm="9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比例积分控制环节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1600" dirty="0"/>
              <a:t>采用动态性能环节的参数：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965" y="4821892"/>
                <a:ext cx="3722355" cy="10618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根据示波器导出的数据可以取得稳态误差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的最大值和最小值，得到的结果。</a:t>
                </a:r>
                <a:endParaRPr kumimoji="0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4965" y="4821892"/>
                <a:ext cx="3722355" cy="1061829"/>
              </a:xfrm>
              <a:prstGeom prst="rect">
                <a:avLst/>
              </a:prstGeom>
              <a:blipFill>
                <a:blip r:embed="rId2"/>
                <a:stretch>
                  <a:fillRect l="-1309" t="-40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A338157-80E1-4370-A11C-6EE836F1E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778" y="3581569"/>
            <a:ext cx="4190259" cy="3142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DC9EE199-B2BF-44FB-935B-3334A10F6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12899"/>
                  </p:ext>
                </p:extLst>
              </p:nvPr>
            </p:nvGraphicFramePr>
            <p:xfrm>
              <a:off x="3888419" y="1754427"/>
              <a:ext cx="5255581" cy="17100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49926">
                      <a:extLst>
                        <a:ext uri="{9D8B030D-6E8A-4147-A177-3AD203B41FA5}">
                          <a16:colId xmlns:a16="http://schemas.microsoft.com/office/drawing/2014/main" val="891923716"/>
                        </a:ext>
                      </a:extLst>
                    </a:gridCol>
                    <a:gridCol w="805180">
                      <a:extLst>
                        <a:ext uri="{9D8B030D-6E8A-4147-A177-3AD203B41FA5}">
                          <a16:colId xmlns:a16="http://schemas.microsoft.com/office/drawing/2014/main" val="2301247968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2416521389"/>
                        </a:ext>
                      </a:extLst>
                    </a:gridCol>
                    <a:gridCol w="982345">
                      <a:extLst>
                        <a:ext uri="{9D8B030D-6E8A-4147-A177-3AD203B41FA5}">
                          <a16:colId xmlns:a16="http://schemas.microsoft.com/office/drawing/2014/main" val="1953712107"/>
                        </a:ext>
                      </a:extLst>
                    </a:gridCol>
                    <a:gridCol w="638175">
                      <a:extLst>
                        <a:ext uri="{9D8B030D-6E8A-4147-A177-3AD203B41FA5}">
                          <a16:colId xmlns:a16="http://schemas.microsoft.com/office/drawing/2014/main" val="2747391865"/>
                        </a:ext>
                      </a:extLst>
                    </a:gridCol>
                    <a:gridCol w="862965">
                      <a:extLst>
                        <a:ext uri="{9D8B030D-6E8A-4147-A177-3AD203B41FA5}">
                          <a16:colId xmlns:a16="http://schemas.microsoft.com/office/drawing/2014/main" val="109567314"/>
                        </a:ext>
                      </a:extLst>
                    </a:gridCol>
                    <a:gridCol w="699135">
                      <a:extLst>
                        <a:ext uri="{9D8B030D-6E8A-4147-A177-3AD203B41FA5}">
                          <a16:colId xmlns:a16="http://schemas.microsoft.com/office/drawing/2014/main" val="33848303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最小值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52493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0.58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-1.18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1.18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9.67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3005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DC9EE199-B2BF-44FB-935B-3334A10F6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12899"/>
                  </p:ext>
                </p:extLst>
              </p:nvPr>
            </p:nvGraphicFramePr>
            <p:xfrm>
              <a:off x="3888419" y="1754427"/>
              <a:ext cx="5255581" cy="17100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49926">
                      <a:extLst>
                        <a:ext uri="{9D8B030D-6E8A-4147-A177-3AD203B41FA5}">
                          <a16:colId xmlns:a16="http://schemas.microsoft.com/office/drawing/2014/main" val="891923716"/>
                        </a:ext>
                      </a:extLst>
                    </a:gridCol>
                    <a:gridCol w="805180">
                      <a:extLst>
                        <a:ext uri="{9D8B030D-6E8A-4147-A177-3AD203B41FA5}">
                          <a16:colId xmlns:a16="http://schemas.microsoft.com/office/drawing/2014/main" val="2301247968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2416521389"/>
                        </a:ext>
                      </a:extLst>
                    </a:gridCol>
                    <a:gridCol w="982345">
                      <a:extLst>
                        <a:ext uri="{9D8B030D-6E8A-4147-A177-3AD203B41FA5}">
                          <a16:colId xmlns:a16="http://schemas.microsoft.com/office/drawing/2014/main" val="1953712107"/>
                        </a:ext>
                      </a:extLst>
                    </a:gridCol>
                    <a:gridCol w="638175">
                      <a:extLst>
                        <a:ext uri="{9D8B030D-6E8A-4147-A177-3AD203B41FA5}">
                          <a16:colId xmlns:a16="http://schemas.microsoft.com/office/drawing/2014/main" val="2747391865"/>
                        </a:ext>
                      </a:extLst>
                    </a:gridCol>
                    <a:gridCol w="862965">
                      <a:extLst>
                        <a:ext uri="{9D8B030D-6E8A-4147-A177-3AD203B41FA5}">
                          <a16:colId xmlns:a16="http://schemas.microsoft.com/office/drawing/2014/main" val="109567314"/>
                        </a:ext>
                      </a:extLst>
                    </a:gridCol>
                    <a:gridCol w="699135">
                      <a:extLst>
                        <a:ext uri="{9D8B030D-6E8A-4147-A177-3AD203B41FA5}">
                          <a16:colId xmlns:a16="http://schemas.microsoft.com/office/drawing/2014/main" val="3384830350"/>
                        </a:ext>
                      </a:extLst>
                    </a:gridCol>
                  </a:tblGrid>
                  <a:tr h="9753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最小值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35249353"/>
                      </a:ext>
                    </a:extLst>
                  </a:tr>
                  <a:tr h="73469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0.58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-1.18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1.18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10494" t="-141322" r="-225926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27465" t="-141322" r="-84507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9.67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30059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03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"/>
    </mc:Choice>
    <mc:Fallback xmlns="">
      <p:transition spd="slow" advTm="23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比例积分微分控制环节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1600" dirty="0"/>
              <a:t>采用动态性能环节的参数：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965" y="4821892"/>
                <a:ext cx="3722355" cy="10618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根据示波器导出的数据可以取得稳态误差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kumimoji="0" lang="en-US" altLang="zh-CN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的最大值和最小值，得到的结果。</a:t>
                </a:r>
                <a:endParaRPr kumimoji="0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Rectangle 1">
                <a:extLst>
                  <a:ext uri="{FF2B5EF4-FFF2-40B4-BE49-F238E27FC236}">
                    <a16:creationId xmlns:a16="http://schemas.microsoft.com/office/drawing/2014/main" id="{CCC0EAC8-45C2-4CEC-BDD4-56C325358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4965" y="4821892"/>
                <a:ext cx="3722355" cy="1061829"/>
              </a:xfrm>
              <a:prstGeom prst="rect">
                <a:avLst/>
              </a:prstGeom>
              <a:blipFill>
                <a:blip r:embed="rId2"/>
                <a:stretch>
                  <a:fillRect l="-1309" t="-40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8A22DBB-9255-43F0-845C-AB5628E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7" y="3797440"/>
            <a:ext cx="3930987" cy="2946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D57CBC3-E708-45BE-8F21-99BFC9C055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587228"/>
                  </p:ext>
                </p:extLst>
              </p:nvPr>
            </p:nvGraphicFramePr>
            <p:xfrm>
              <a:off x="4057095" y="2276979"/>
              <a:ext cx="5078027" cy="17100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03682">
                      <a:extLst>
                        <a:ext uri="{9D8B030D-6E8A-4147-A177-3AD203B41FA5}">
                          <a16:colId xmlns:a16="http://schemas.microsoft.com/office/drawing/2014/main" val="174652394"/>
                        </a:ext>
                      </a:extLst>
                    </a:gridCol>
                    <a:gridCol w="727969">
                      <a:extLst>
                        <a:ext uri="{9D8B030D-6E8A-4147-A177-3AD203B41FA5}">
                          <a16:colId xmlns:a16="http://schemas.microsoft.com/office/drawing/2014/main" val="1550359762"/>
                        </a:ext>
                      </a:extLst>
                    </a:gridCol>
                    <a:gridCol w="612559">
                      <a:extLst>
                        <a:ext uri="{9D8B030D-6E8A-4147-A177-3AD203B41FA5}">
                          <a16:colId xmlns:a16="http://schemas.microsoft.com/office/drawing/2014/main" val="2639593421"/>
                        </a:ext>
                      </a:extLst>
                    </a:gridCol>
                    <a:gridCol w="987078">
                      <a:extLst>
                        <a:ext uri="{9D8B030D-6E8A-4147-A177-3AD203B41FA5}">
                          <a16:colId xmlns:a16="http://schemas.microsoft.com/office/drawing/2014/main" val="3819073647"/>
                        </a:ext>
                      </a:extLst>
                    </a:gridCol>
                    <a:gridCol w="557636">
                      <a:extLst>
                        <a:ext uri="{9D8B030D-6E8A-4147-A177-3AD203B41FA5}">
                          <a16:colId xmlns:a16="http://schemas.microsoft.com/office/drawing/2014/main" val="1913618129"/>
                        </a:ext>
                      </a:extLst>
                    </a:gridCol>
                    <a:gridCol w="967666">
                      <a:extLst>
                        <a:ext uri="{9D8B030D-6E8A-4147-A177-3AD203B41FA5}">
                          <a16:colId xmlns:a16="http://schemas.microsoft.com/office/drawing/2014/main" val="3790612902"/>
                        </a:ext>
                      </a:extLst>
                    </a:gridCol>
                    <a:gridCol w="621437">
                      <a:extLst>
                        <a:ext uri="{9D8B030D-6E8A-4147-A177-3AD203B41FA5}">
                          <a16:colId xmlns:a16="http://schemas.microsoft.com/office/drawing/2014/main" val="12852334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最小值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理论计算值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实际计算公式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9490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-0.102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1.49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291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8D57CBC3-E708-45BE-8F21-99BFC9C055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587228"/>
                  </p:ext>
                </p:extLst>
              </p:nvPr>
            </p:nvGraphicFramePr>
            <p:xfrm>
              <a:off x="4057095" y="2276979"/>
              <a:ext cx="5078027" cy="171005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03682">
                      <a:extLst>
                        <a:ext uri="{9D8B030D-6E8A-4147-A177-3AD203B41FA5}">
                          <a16:colId xmlns:a16="http://schemas.microsoft.com/office/drawing/2014/main" val="174652394"/>
                        </a:ext>
                      </a:extLst>
                    </a:gridCol>
                    <a:gridCol w="727969">
                      <a:extLst>
                        <a:ext uri="{9D8B030D-6E8A-4147-A177-3AD203B41FA5}">
                          <a16:colId xmlns:a16="http://schemas.microsoft.com/office/drawing/2014/main" val="1550359762"/>
                        </a:ext>
                      </a:extLst>
                    </a:gridCol>
                    <a:gridCol w="612559">
                      <a:extLst>
                        <a:ext uri="{9D8B030D-6E8A-4147-A177-3AD203B41FA5}">
                          <a16:colId xmlns:a16="http://schemas.microsoft.com/office/drawing/2014/main" val="2639593421"/>
                        </a:ext>
                      </a:extLst>
                    </a:gridCol>
                    <a:gridCol w="987078">
                      <a:extLst>
                        <a:ext uri="{9D8B030D-6E8A-4147-A177-3AD203B41FA5}">
                          <a16:colId xmlns:a16="http://schemas.microsoft.com/office/drawing/2014/main" val="3819073647"/>
                        </a:ext>
                      </a:extLst>
                    </a:gridCol>
                    <a:gridCol w="557636">
                      <a:extLst>
                        <a:ext uri="{9D8B030D-6E8A-4147-A177-3AD203B41FA5}">
                          <a16:colId xmlns:a16="http://schemas.microsoft.com/office/drawing/2014/main" val="1913618129"/>
                        </a:ext>
                      </a:extLst>
                    </a:gridCol>
                    <a:gridCol w="967666">
                      <a:extLst>
                        <a:ext uri="{9D8B030D-6E8A-4147-A177-3AD203B41FA5}">
                          <a16:colId xmlns:a16="http://schemas.microsoft.com/office/drawing/2014/main" val="3790612902"/>
                        </a:ext>
                      </a:extLst>
                    </a:gridCol>
                    <a:gridCol w="621437">
                      <a:extLst>
                        <a:ext uri="{9D8B030D-6E8A-4147-A177-3AD203B41FA5}">
                          <a16:colId xmlns:a16="http://schemas.microsoft.com/office/drawing/2014/main" val="1285233420"/>
                        </a:ext>
                      </a:extLst>
                    </a:gridCol>
                  </a:tblGrid>
                  <a:tr h="9753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最小值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理论计算值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实际计算公式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1949041"/>
                      </a:ext>
                    </a:extLst>
                  </a:tr>
                  <a:tr h="73469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-0.102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97531" t="-141322" r="-22037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361006" t="-141322" r="-66667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1.49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2918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65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"/>
    </mc:Choice>
    <mc:Fallback xmlns="">
      <p:transition spd="slow" advTm="7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 10" descr="http://www.xuesitang.cn/upload/day_141205/201412051651086089.jpg"/>
          <p:cNvSpPr/>
          <p:nvPr/>
        </p:nvSpPr>
        <p:spPr>
          <a:xfrm>
            <a:off x="4572000" y="3429000"/>
            <a:ext cx="2238375" cy="1492250"/>
          </a:xfrm>
        </p:spPr>
      </p:sp>
      <p:sp>
        <p:nvSpPr>
          <p:cNvPr id="5" name="图片 1" descr="http://img3.hao123.com/data/3_3718b5d3621b4ad1774e717711821831_430"/>
          <p:cNvSpPr/>
          <p:nvPr/>
        </p:nvSpPr>
        <p:spPr>
          <a:xfrm>
            <a:off x="4572000" y="3429000"/>
            <a:ext cx="2787650" cy="1959006"/>
          </a:xfrm>
        </p:spPr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57527680"/>
              </p:ext>
            </p:extLst>
          </p:nvPr>
        </p:nvGraphicFramePr>
        <p:xfrm>
          <a:off x="2789836" y="167244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1389680" y="2056583"/>
            <a:ext cx="14001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目</a:t>
            </a:r>
            <a:endParaRPr lang="en-US" altLang="zh-CN" sz="8000" dirty="0">
              <a:solidFill>
                <a:srgbClr val="C0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8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录</a:t>
            </a:r>
            <a:endParaRPr lang="zh-CN" altLang="en-US" sz="80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6845" y="1825750"/>
            <a:ext cx="60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01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6845" y="2659636"/>
            <a:ext cx="60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02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86845" y="3493522"/>
            <a:ext cx="60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03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86845" y="4336475"/>
            <a:ext cx="60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04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"/>
    </mc:Choice>
    <mc:Fallback xmlns="">
      <p:transition spd="slow" advTm="10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3: </a:t>
            </a:r>
            <a:r>
              <a:rPr lang="zh-CN" altLang="en-US" dirty="0"/>
              <a:t>校正设计</a:t>
            </a:r>
          </a:p>
        </p:txBody>
      </p:sp>
      <p:pic>
        <p:nvPicPr>
          <p:cNvPr id="5" name="图片占位符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3203" y="1785667"/>
            <a:ext cx="1755017" cy="43499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29640" y="2028708"/>
            <a:ext cx="3260458" cy="731128"/>
            <a:chOff x="3870258" y="358559"/>
            <a:chExt cx="4347278" cy="974837"/>
          </a:xfrm>
        </p:grpSpPr>
        <p:sp>
          <p:nvSpPr>
            <p:cNvPr id="7" name="文本框 6"/>
            <p:cNvSpPr txBox="1"/>
            <p:nvPr/>
          </p:nvSpPr>
          <p:spPr>
            <a:xfrm>
              <a:off x="3870258" y="358559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01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矩形 11"/>
            <p:cNvSpPr/>
            <p:nvPr/>
          </p:nvSpPr>
          <p:spPr>
            <a:xfrm>
              <a:off x="4266309" y="707809"/>
              <a:ext cx="360000" cy="360000"/>
            </a:xfrm>
            <a:custGeom>
              <a:avLst/>
              <a:gdLst>
                <a:gd name="connsiteX0" fmla="*/ 0 w 674757"/>
                <a:gd name="connsiteY0" fmla="*/ 0 h 674757"/>
                <a:gd name="connsiteX1" fmla="*/ 674757 w 674757"/>
                <a:gd name="connsiteY1" fmla="*/ 0 h 674757"/>
                <a:gd name="connsiteX2" fmla="*/ 674757 w 674757"/>
                <a:gd name="connsiteY2" fmla="*/ 674757 h 674757"/>
                <a:gd name="connsiteX3" fmla="*/ 0 w 674757"/>
                <a:gd name="connsiteY3" fmla="*/ 674757 h 674757"/>
                <a:gd name="connsiteX4" fmla="*/ 0 w 674757"/>
                <a:gd name="connsiteY4" fmla="*/ 0 h 674757"/>
                <a:gd name="connsiteX0" fmla="*/ 0 w 674757"/>
                <a:gd name="connsiteY0" fmla="*/ 4693 h 679450"/>
                <a:gd name="connsiteX1" fmla="*/ 311339 w 674757"/>
                <a:gd name="connsiteY1" fmla="*/ 0 h 679450"/>
                <a:gd name="connsiteX2" fmla="*/ 674757 w 674757"/>
                <a:gd name="connsiteY2" fmla="*/ 4693 h 679450"/>
                <a:gd name="connsiteX3" fmla="*/ 674757 w 674757"/>
                <a:gd name="connsiteY3" fmla="*/ 679450 h 679450"/>
                <a:gd name="connsiteX4" fmla="*/ 0 w 674757"/>
                <a:gd name="connsiteY4" fmla="*/ 679450 h 679450"/>
                <a:gd name="connsiteX5" fmla="*/ 0 w 674757"/>
                <a:gd name="connsiteY5" fmla="*/ 4693 h 679450"/>
                <a:gd name="connsiteX0" fmla="*/ 6161 w 680918"/>
                <a:gd name="connsiteY0" fmla="*/ 4693 h 679450"/>
                <a:gd name="connsiteX1" fmla="*/ 317500 w 680918"/>
                <a:gd name="connsiteY1" fmla="*/ 0 h 679450"/>
                <a:gd name="connsiteX2" fmla="*/ 680918 w 680918"/>
                <a:gd name="connsiteY2" fmla="*/ 4693 h 679450"/>
                <a:gd name="connsiteX3" fmla="*/ 680918 w 680918"/>
                <a:gd name="connsiteY3" fmla="*/ 679450 h 679450"/>
                <a:gd name="connsiteX4" fmla="*/ 6161 w 680918"/>
                <a:gd name="connsiteY4" fmla="*/ 679450 h 679450"/>
                <a:gd name="connsiteX5" fmla="*/ 0 w 680918"/>
                <a:gd name="connsiteY5" fmla="*/ 292100 h 679450"/>
                <a:gd name="connsiteX6" fmla="*/ 6161 w 680918"/>
                <a:gd name="connsiteY6" fmla="*/ 469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97601 w 680918"/>
                <a:gd name="connsiteY5" fmla="*/ 9613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2351 w 680918"/>
                <a:gd name="connsiteY5" fmla="*/ 28028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5526 w 680918"/>
                <a:gd name="connsiteY5" fmla="*/ 248533 h 679450"/>
                <a:gd name="connsiteX0" fmla="*/ 314325 w 677743"/>
                <a:gd name="connsiteY0" fmla="*/ 0 h 679450"/>
                <a:gd name="connsiteX1" fmla="*/ 677743 w 677743"/>
                <a:gd name="connsiteY1" fmla="*/ 4693 h 679450"/>
                <a:gd name="connsiteX2" fmla="*/ 677743 w 677743"/>
                <a:gd name="connsiteY2" fmla="*/ 679450 h 679450"/>
                <a:gd name="connsiteX3" fmla="*/ 2986 w 677743"/>
                <a:gd name="connsiteY3" fmla="*/ 679450 h 679450"/>
                <a:gd name="connsiteX4" fmla="*/ 0 w 677743"/>
                <a:gd name="connsiteY4" fmla="*/ 292100 h 679450"/>
                <a:gd name="connsiteX5" fmla="*/ 2351 w 677743"/>
                <a:gd name="connsiteY5" fmla="*/ 248533 h 679450"/>
                <a:gd name="connsiteX0" fmla="*/ 315149 w 678567"/>
                <a:gd name="connsiteY0" fmla="*/ 0 h 679450"/>
                <a:gd name="connsiteX1" fmla="*/ 678567 w 678567"/>
                <a:gd name="connsiteY1" fmla="*/ 4693 h 679450"/>
                <a:gd name="connsiteX2" fmla="*/ 678567 w 678567"/>
                <a:gd name="connsiteY2" fmla="*/ 679450 h 679450"/>
                <a:gd name="connsiteX3" fmla="*/ 3810 w 678567"/>
                <a:gd name="connsiteY3" fmla="*/ 679450 h 679450"/>
                <a:gd name="connsiteX4" fmla="*/ 824 w 678567"/>
                <a:gd name="connsiteY4" fmla="*/ 292100 h 679450"/>
                <a:gd name="connsiteX5" fmla="*/ 0 w 678567"/>
                <a:gd name="connsiteY5" fmla="*/ 245358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567" h="679450">
                  <a:moveTo>
                    <a:pt x="315149" y="0"/>
                  </a:moveTo>
                  <a:lnTo>
                    <a:pt x="678567" y="4693"/>
                  </a:lnTo>
                  <a:lnTo>
                    <a:pt x="678567" y="679450"/>
                  </a:lnTo>
                  <a:lnTo>
                    <a:pt x="3810" y="679450"/>
                  </a:lnTo>
                  <a:cubicBezTo>
                    <a:pt x="1756" y="550333"/>
                    <a:pt x="2878" y="421217"/>
                    <a:pt x="824" y="292100"/>
                  </a:cubicBezTo>
                  <a:cubicBezTo>
                    <a:pt x="2878" y="196298"/>
                    <a:pt x="0" y="245358"/>
                    <a:pt x="0" y="24535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78133" y="717843"/>
              <a:ext cx="343940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临界稳态设计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29638" y="3085408"/>
            <a:ext cx="2712231" cy="731127"/>
            <a:chOff x="3870258" y="1916785"/>
            <a:chExt cx="3616309" cy="974835"/>
          </a:xfrm>
        </p:grpSpPr>
        <p:sp>
          <p:nvSpPr>
            <p:cNvPr id="11" name="文本框 10"/>
            <p:cNvSpPr txBox="1"/>
            <p:nvPr/>
          </p:nvSpPr>
          <p:spPr>
            <a:xfrm>
              <a:off x="3870258" y="1916785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02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66309" y="2266035"/>
              <a:ext cx="360000" cy="360000"/>
            </a:xfrm>
            <a:custGeom>
              <a:avLst/>
              <a:gdLst>
                <a:gd name="connsiteX0" fmla="*/ 0 w 674757"/>
                <a:gd name="connsiteY0" fmla="*/ 0 h 674757"/>
                <a:gd name="connsiteX1" fmla="*/ 674757 w 674757"/>
                <a:gd name="connsiteY1" fmla="*/ 0 h 674757"/>
                <a:gd name="connsiteX2" fmla="*/ 674757 w 674757"/>
                <a:gd name="connsiteY2" fmla="*/ 674757 h 674757"/>
                <a:gd name="connsiteX3" fmla="*/ 0 w 674757"/>
                <a:gd name="connsiteY3" fmla="*/ 674757 h 674757"/>
                <a:gd name="connsiteX4" fmla="*/ 0 w 674757"/>
                <a:gd name="connsiteY4" fmla="*/ 0 h 674757"/>
                <a:gd name="connsiteX0" fmla="*/ 0 w 674757"/>
                <a:gd name="connsiteY0" fmla="*/ 4693 h 679450"/>
                <a:gd name="connsiteX1" fmla="*/ 311339 w 674757"/>
                <a:gd name="connsiteY1" fmla="*/ 0 h 679450"/>
                <a:gd name="connsiteX2" fmla="*/ 674757 w 674757"/>
                <a:gd name="connsiteY2" fmla="*/ 4693 h 679450"/>
                <a:gd name="connsiteX3" fmla="*/ 674757 w 674757"/>
                <a:gd name="connsiteY3" fmla="*/ 679450 h 679450"/>
                <a:gd name="connsiteX4" fmla="*/ 0 w 674757"/>
                <a:gd name="connsiteY4" fmla="*/ 679450 h 679450"/>
                <a:gd name="connsiteX5" fmla="*/ 0 w 674757"/>
                <a:gd name="connsiteY5" fmla="*/ 4693 h 679450"/>
                <a:gd name="connsiteX0" fmla="*/ 6161 w 680918"/>
                <a:gd name="connsiteY0" fmla="*/ 4693 h 679450"/>
                <a:gd name="connsiteX1" fmla="*/ 317500 w 680918"/>
                <a:gd name="connsiteY1" fmla="*/ 0 h 679450"/>
                <a:gd name="connsiteX2" fmla="*/ 680918 w 680918"/>
                <a:gd name="connsiteY2" fmla="*/ 4693 h 679450"/>
                <a:gd name="connsiteX3" fmla="*/ 680918 w 680918"/>
                <a:gd name="connsiteY3" fmla="*/ 679450 h 679450"/>
                <a:gd name="connsiteX4" fmla="*/ 6161 w 680918"/>
                <a:gd name="connsiteY4" fmla="*/ 679450 h 679450"/>
                <a:gd name="connsiteX5" fmla="*/ 0 w 680918"/>
                <a:gd name="connsiteY5" fmla="*/ 292100 h 679450"/>
                <a:gd name="connsiteX6" fmla="*/ 6161 w 680918"/>
                <a:gd name="connsiteY6" fmla="*/ 469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97601 w 680918"/>
                <a:gd name="connsiteY5" fmla="*/ 9613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2351 w 680918"/>
                <a:gd name="connsiteY5" fmla="*/ 28028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5526 w 680918"/>
                <a:gd name="connsiteY5" fmla="*/ 248533 h 679450"/>
                <a:gd name="connsiteX0" fmla="*/ 314325 w 677743"/>
                <a:gd name="connsiteY0" fmla="*/ 0 h 679450"/>
                <a:gd name="connsiteX1" fmla="*/ 677743 w 677743"/>
                <a:gd name="connsiteY1" fmla="*/ 4693 h 679450"/>
                <a:gd name="connsiteX2" fmla="*/ 677743 w 677743"/>
                <a:gd name="connsiteY2" fmla="*/ 679450 h 679450"/>
                <a:gd name="connsiteX3" fmla="*/ 2986 w 677743"/>
                <a:gd name="connsiteY3" fmla="*/ 679450 h 679450"/>
                <a:gd name="connsiteX4" fmla="*/ 0 w 677743"/>
                <a:gd name="connsiteY4" fmla="*/ 292100 h 679450"/>
                <a:gd name="connsiteX5" fmla="*/ 2351 w 677743"/>
                <a:gd name="connsiteY5" fmla="*/ 248533 h 679450"/>
                <a:gd name="connsiteX0" fmla="*/ 315149 w 678567"/>
                <a:gd name="connsiteY0" fmla="*/ 0 h 679450"/>
                <a:gd name="connsiteX1" fmla="*/ 678567 w 678567"/>
                <a:gd name="connsiteY1" fmla="*/ 4693 h 679450"/>
                <a:gd name="connsiteX2" fmla="*/ 678567 w 678567"/>
                <a:gd name="connsiteY2" fmla="*/ 679450 h 679450"/>
                <a:gd name="connsiteX3" fmla="*/ 3810 w 678567"/>
                <a:gd name="connsiteY3" fmla="*/ 679450 h 679450"/>
                <a:gd name="connsiteX4" fmla="*/ 824 w 678567"/>
                <a:gd name="connsiteY4" fmla="*/ 292100 h 679450"/>
                <a:gd name="connsiteX5" fmla="*/ 0 w 678567"/>
                <a:gd name="connsiteY5" fmla="*/ 245358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567" h="679450">
                  <a:moveTo>
                    <a:pt x="315149" y="0"/>
                  </a:moveTo>
                  <a:lnTo>
                    <a:pt x="678567" y="4693"/>
                  </a:lnTo>
                  <a:lnTo>
                    <a:pt x="678567" y="679450"/>
                  </a:lnTo>
                  <a:lnTo>
                    <a:pt x="3810" y="679450"/>
                  </a:lnTo>
                  <a:cubicBezTo>
                    <a:pt x="1756" y="550333"/>
                    <a:pt x="2878" y="421217"/>
                    <a:pt x="824" y="292100"/>
                  </a:cubicBezTo>
                  <a:cubicBezTo>
                    <a:pt x="2878" y="196298"/>
                    <a:pt x="0" y="245358"/>
                    <a:pt x="0" y="24535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78133" y="2276068"/>
              <a:ext cx="2708434" cy="61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超前校正设计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29638" y="4237082"/>
            <a:ext cx="2712231" cy="731128"/>
            <a:chOff x="3870258" y="3475011"/>
            <a:chExt cx="3616309" cy="974837"/>
          </a:xfrm>
        </p:grpSpPr>
        <p:sp>
          <p:nvSpPr>
            <p:cNvPr id="19" name="文本框 18"/>
            <p:cNvSpPr txBox="1"/>
            <p:nvPr/>
          </p:nvSpPr>
          <p:spPr>
            <a:xfrm>
              <a:off x="3870258" y="3475011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03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矩形 11"/>
            <p:cNvSpPr/>
            <p:nvPr/>
          </p:nvSpPr>
          <p:spPr>
            <a:xfrm>
              <a:off x="4266309" y="3824261"/>
              <a:ext cx="360000" cy="360000"/>
            </a:xfrm>
            <a:custGeom>
              <a:avLst/>
              <a:gdLst>
                <a:gd name="connsiteX0" fmla="*/ 0 w 674757"/>
                <a:gd name="connsiteY0" fmla="*/ 0 h 674757"/>
                <a:gd name="connsiteX1" fmla="*/ 674757 w 674757"/>
                <a:gd name="connsiteY1" fmla="*/ 0 h 674757"/>
                <a:gd name="connsiteX2" fmla="*/ 674757 w 674757"/>
                <a:gd name="connsiteY2" fmla="*/ 674757 h 674757"/>
                <a:gd name="connsiteX3" fmla="*/ 0 w 674757"/>
                <a:gd name="connsiteY3" fmla="*/ 674757 h 674757"/>
                <a:gd name="connsiteX4" fmla="*/ 0 w 674757"/>
                <a:gd name="connsiteY4" fmla="*/ 0 h 674757"/>
                <a:gd name="connsiteX0" fmla="*/ 0 w 674757"/>
                <a:gd name="connsiteY0" fmla="*/ 4693 h 679450"/>
                <a:gd name="connsiteX1" fmla="*/ 311339 w 674757"/>
                <a:gd name="connsiteY1" fmla="*/ 0 h 679450"/>
                <a:gd name="connsiteX2" fmla="*/ 674757 w 674757"/>
                <a:gd name="connsiteY2" fmla="*/ 4693 h 679450"/>
                <a:gd name="connsiteX3" fmla="*/ 674757 w 674757"/>
                <a:gd name="connsiteY3" fmla="*/ 679450 h 679450"/>
                <a:gd name="connsiteX4" fmla="*/ 0 w 674757"/>
                <a:gd name="connsiteY4" fmla="*/ 679450 h 679450"/>
                <a:gd name="connsiteX5" fmla="*/ 0 w 674757"/>
                <a:gd name="connsiteY5" fmla="*/ 4693 h 679450"/>
                <a:gd name="connsiteX0" fmla="*/ 6161 w 680918"/>
                <a:gd name="connsiteY0" fmla="*/ 4693 h 679450"/>
                <a:gd name="connsiteX1" fmla="*/ 317500 w 680918"/>
                <a:gd name="connsiteY1" fmla="*/ 0 h 679450"/>
                <a:gd name="connsiteX2" fmla="*/ 680918 w 680918"/>
                <a:gd name="connsiteY2" fmla="*/ 4693 h 679450"/>
                <a:gd name="connsiteX3" fmla="*/ 680918 w 680918"/>
                <a:gd name="connsiteY3" fmla="*/ 679450 h 679450"/>
                <a:gd name="connsiteX4" fmla="*/ 6161 w 680918"/>
                <a:gd name="connsiteY4" fmla="*/ 679450 h 679450"/>
                <a:gd name="connsiteX5" fmla="*/ 0 w 680918"/>
                <a:gd name="connsiteY5" fmla="*/ 292100 h 679450"/>
                <a:gd name="connsiteX6" fmla="*/ 6161 w 680918"/>
                <a:gd name="connsiteY6" fmla="*/ 469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97601 w 680918"/>
                <a:gd name="connsiteY5" fmla="*/ 9613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2351 w 680918"/>
                <a:gd name="connsiteY5" fmla="*/ 28028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5526 w 680918"/>
                <a:gd name="connsiteY5" fmla="*/ 248533 h 679450"/>
                <a:gd name="connsiteX0" fmla="*/ 314325 w 677743"/>
                <a:gd name="connsiteY0" fmla="*/ 0 h 679450"/>
                <a:gd name="connsiteX1" fmla="*/ 677743 w 677743"/>
                <a:gd name="connsiteY1" fmla="*/ 4693 h 679450"/>
                <a:gd name="connsiteX2" fmla="*/ 677743 w 677743"/>
                <a:gd name="connsiteY2" fmla="*/ 679450 h 679450"/>
                <a:gd name="connsiteX3" fmla="*/ 2986 w 677743"/>
                <a:gd name="connsiteY3" fmla="*/ 679450 h 679450"/>
                <a:gd name="connsiteX4" fmla="*/ 0 w 677743"/>
                <a:gd name="connsiteY4" fmla="*/ 292100 h 679450"/>
                <a:gd name="connsiteX5" fmla="*/ 2351 w 677743"/>
                <a:gd name="connsiteY5" fmla="*/ 248533 h 679450"/>
                <a:gd name="connsiteX0" fmla="*/ 315149 w 678567"/>
                <a:gd name="connsiteY0" fmla="*/ 0 h 679450"/>
                <a:gd name="connsiteX1" fmla="*/ 678567 w 678567"/>
                <a:gd name="connsiteY1" fmla="*/ 4693 h 679450"/>
                <a:gd name="connsiteX2" fmla="*/ 678567 w 678567"/>
                <a:gd name="connsiteY2" fmla="*/ 679450 h 679450"/>
                <a:gd name="connsiteX3" fmla="*/ 3810 w 678567"/>
                <a:gd name="connsiteY3" fmla="*/ 679450 h 679450"/>
                <a:gd name="connsiteX4" fmla="*/ 824 w 678567"/>
                <a:gd name="connsiteY4" fmla="*/ 292100 h 679450"/>
                <a:gd name="connsiteX5" fmla="*/ 0 w 678567"/>
                <a:gd name="connsiteY5" fmla="*/ 245358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567" h="679450">
                  <a:moveTo>
                    <a:pt x="315149" y="0"/>
                  </a:moveTo>
                  <a:lnTo>
                    <a:pt x="678567" y="4693"/>
                  </a:lnTo>
                  <a:lnTo>
                    <a:pt x="678567" y="679450"/>
                  </a:lnTo>
                  <a:lnTo>
                    <a:pt x="3810" y="679450"/>
                  </a:lnTo>
                  <a:cubicBezTo>
                    <a:pt x="1756" y="550333"/>
                    <a:pt x="2878" y="421217"/>
                    <a:pt x="824" y="292100"/>
                  </a:cubicBezTo>
                  <a:cubicBezTo>
                    <a:pt x="2878" y="196298"/>
                    <a:pt x="0" y="245358"/>
                    <a:pt x="0" y="24535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778133" y="3834295"/>
              <a:ext cx="270843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滞后校正设计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29637" y="5230942"/>
            <a:ext cx="3327785" cy="731128"/>
            <a:chOff x="3870258" y="5033236"/>
            <a:chExt cx="4437046" cy="974837"/>
          </a:xfrm>
        </p:grpSpPr>
        <p:sp>
          <p:nvSpPr>
            <p:cNvPr id="23" name="文本框 22"/>
            <p:cNvSpPr txBox="1"/>
            <p:nvPr/>
          </p:nvSpPr>
          <p:spPr>
            <a:xfrm>
              <a:off x="3870258" y="5033236"/>
              <a:ext cx="7292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04</a:t>
              </a:r>
              <a:endPara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11"/>
            <p:cNvSpPr/>
            <p:nvPr/>
          </p:nvSpPr>
          <p:spPr>
            <a:xfrm>
              <a:off x="4266309" y="5382486"/>
              <a:ext cx="360000" cy="360000"/>
            </a:xfrm>
            <a:custGeom>
              <a:avLst/>
              <a:gdLst>
                <a:gd name="connsiteX0" fmla="*/ 0 w 674757"/>
                <a:gd name="connsiteY0" fmla="*/ 0 h 674757"/>
                <a:gd name="connsiteX1" fmla="*/ 674757 w 674757"/>
                <a:gd name="connsiteY1" fmla="*/ 0 h 674757"/>
                <a:gd name="connsiteX2" fmla="*/ 674757 w 674757"/>
                <a:gd name="connsiteY2" fmla="*/ 674757 h 674757"/>
                <a:gd name="connsiteX3" fmla="*/ 0 w 674757"/>
                <a:gd name="connsiteY3" fmla="*/ 674757 h 674757"/>
                <a:gd name="connsiteX4" fmla="*/ 0 w 674757"/>
                <a:gd name="connsiteY4" fmla="*/ 0 h 674757"/>
                <a:gd name="connsiteX0" fmla="*/ 0 w 674757"/>
                <a:gd name="connsiteY0" fmla="*/ 4693 h 679450"/>
                <a:gd name="connsiteX1" fmla="*/ 311339 w 674757"/>
                <a:gd name="connsiteY1" fmla="*/ 0 h 679450"/>
                <a:gd name="connsiteX2" fmla="*/ 674757 w 674757"/>
                <a:gd name="connsiteY2" fmla="*/ 4693 h 679450"/>
                <a:gd name="connsiteX3" fmla="*/ 674757 w 674757"/>
                <a:gd name="connsiteY3" fmla="*/ 679450 h 679450"/>
                <a:gd name="connsiteX4" fmla="*/ 0 w 674757"/>
                <a:gd name="connsiteY4" fmla="*/ 679450 h 679450"/>
                <a:gd name="connsiteX5" fmla="*/ 0 w 674757"/>
                <a:gd name="connsiteY5" fmla="*/ 4693 h 679450"/>
                <a:gd name="connsiteX0" fmla="*/ 6161 w 680918"/>
                <a:gd name="connsiteY0" fmla="*/ 4693 h 679450"/>
                <a:gd name="connsiteX1" fmla="*/ 317500 w 680918"/>
                <a:gd name="connsiteY1" fmla="*/ 0 h 679450"/>
                <a:gd name="connsiteX2" fmla="*/ 680918 w 680918"/>
                <a:gd name="connsiteY2" fmla="*/ 4693 h 679450"/>
                <a:gd name="connsiteX3" fmla="*/ 680918 w 680918"/>
                <a:gd name="connsiteY3" fmla="*/ 679450 h 679450"/>
                <a:gd name="connsiteX4" fmla="*/ 6161 w 680918"/>
                <a:gd name="connsiteY4" fmla="*/ 679450 h 679450"/>
                <a:gd name="connsiteX5" fmla="*/ 0 w 680918"/>
                <a:gd name="connsiteY5" fmla="*/ 292100 h 679450"/>
                <a:gd name="connsiteX6" fmla="*/ 6161 w 680918"/>
                <a:gd name="connsiteY6" fmla="*/ 469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97601 w 680918"/>
                <a:gd name="connsiteY5" fmla="*/ 9613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2351 w 680918"/>
                <a:gd name="connsiteY5" fmla="*/ 280283 h 679450"/>
                <a:gd name="connsiteX0" fmla="*/ 317500 w 680918"/>
                <a:gd name="connsiteY0" fmla="*/ 0 h 679450"/>
                <a:gd name="connsiteX1" fmla="*/ 680918 w 680918"/>
                <a:gd name="connsiteY1" fmla="*/ 4693 h 679450"/>
                <a:gd name="connsiteX2" fmla="*/ 680918 w 680918"/>
                <a:gd name="connsiteY2" fmla="*/ 679450 h 679450"/>
                <a:gd name="connsiteX3" fmla="*/ 6161 w 680918"/>
                <a:gd name="connsiteY3" fmla="*/ 679450 h 679450"/>
                <a:gd name="connsiteX4" fmla="*/ 0 w 680918"/>
                <a:gd name="connsiteY4" fmla="*/ 292100 h 679450"/>
                <a:gd name="connsiteX5" fmla="*/ 5526 w 680918"/>
                <a:gd name="connsiteY5" fmla="*/ 248533 h 679450"/>
                <a:gd name="connsiteX0" fmla="*/ 314325 w 677743"/>
                <a:gd name="connsiteY0" fmla="*/ 0 h 679450"/>
                <a:gd name="connsiteX1" fmla="*/ 677743 w 677743"/>
                <a:gd name="connsiteY1" fmla="*/ 4693 h 679450"/>
                <a:gd name="connsiteX2" fmla="*/ 677743 w 677743"/>
                <a:gd name="connsiteY2" fmla="*/ 679450 h 679450"/>
                <a:gd name="connsiteX3" fmla="*/ 2986 w 677743"/>
                <a:gd name="connsiteY3" fmla="*/ 679450 h 679450"/>
                <a:gd name="connsiteX4" fmla="*/ 0 w 677743"/>
                <a:gd name="connsiteY4" fmla="*/ 292100 h 679450"/>
                <a:gd name="connsiteX5" fmla="*/ 2351 w 677743"/>
                <a:gd name="connsiteY5" fmla="*/ 248533 h 679450"/>
                <a:gd name="connsiteX0" fmla="*/ 315149 w 678567"/>
                <a:gd name="connsiteY0" fmla="*/ 0 h 679450"/>
                <a:gd name="connsiteX1" fmla="*/ 678567 w 678567"/>
                <a:gd name="connsiteY1" fmla="*/ 4693 h 679450"/>
                <a:gd name="connsiteX2" fmla="*/ 678567 w 678567"/>
                <a:gd name="connsiteY2" fmla="*/ 679450 h 679450"/>
                <a:gd name="connsiteX3" fmla="*/ 3810 w 678567"/>
                <a:gd name="connsiteY3" fmla="*/ 679450 h 679450"/>
                <a:gd name="connsiteX4" fmla="*/ 824 w 678567"/>
                <a:gd name="connsiteY4" fmla="*/ 292100 h 679450"/>
                <a:gd name="connsiteX5" fmla="*/ 0 w 678567"/>
                <a:gd name="connsiteY5" fmla="*/ 245358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8567" h="679450">
                  <a:moveTo>
                    <a:pt x="315149" y="0"/>
                  </a:moveTo>
                  <a:lnTo>
                    <a:pt x="678567" y="4693"/>
                  </a:lnTo>
                  <a:lnTo>
                    <a:pt x="678567" y="679450"/>
                  </a:lnTo>
                  <a:lnTo>
                    <a:pt x="3810" y="679450"/>
                  </a:lnTo>
                  <a:cubicBezTo>
                    <a:pt x="1756" y="550333"/>
                    <a:pt x="2878" y="421217"/>
                    <a:pt x="824" y="292100"/>
                  </a:cubicBezTo>
                  <a:cubicBezTo>
                    <a:pt x="2878" y="196298"/>
                    <a:pt x="0" y="245358"/>
                    <a:pt x="0" y="245358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78133" y="5392520"/>
              <a:ext cx="352917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超前滞后校正设计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7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8"/>
    </mc:Choice>
    <mc:Fallback xmlns="">
      <p:transition spd="slow" advTm="871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3.1</a:t>
            </a:r>
            <a:r>
              <a:rPr lang="zh-CN" altLang="en-US" dirty="0"/>
              <a:t>：</a:t>
            </a:r>
            <a:r>
              <a:rPr lang="en-US" altLang="zh-CN" dirty="0"/>
              <a:t>PID</a:t>
            </a:r>
            <a:r>
              <a:rPr lang="zh-CN" altLang="en-US" dirty="0"/>
              <a:t>临界稳定校正设计</a:t>
            </a:r>
          </a:p>
        </p:txBody>
      </p:sp>
      <p:pic>
        <p:nvPicPr>
          <p:cNvPr id="4" name="image70.png"/>
          <p:cNvPicPr>
            <a:picLocks noGrp="1"/>
          </p:cNvPicPr>
          <p:nvPr>
            <p:ph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862643" y="2292190"/>
            <a:ext cx="7427342" cy="1546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8781" y="1725283"/>
            <a:ext cx="169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8780" y="4106173"/>
            <a:ext cx="243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计算过程与结果：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00400" y="4005681"/>
                <a:ext cx="4572000" cy="220509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JP Regular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Noto Sans CJK JP Regular"/>
                              <a:cs typeface="Noto Sans CJK JP Regular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Noto Sans CJK JP Regular"/>
                              <a:cs typeface="Noto Sans CJK JP Regular"/>
                            </a:rPr>
                            <m:t>𝑃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ea typeface="Noto Sans CJK JP Regular"/>
                          <a:cs typeface="Noto Sans CJK JP Regular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Noto Sans CJK JP Regular"/>
                          <a:cs typeface="Noto Sans CJK JP Regular"/>
                        </a:rPr>
                        <m:t>−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JP Regular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Noto Sans CJK JP Regular"/>
                              <a:cs typeface="Noto Sans CJK JP Regular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JP Regular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Noto Sans CJK JP Regular"/>
                                  <a:cs typeface="Noto Sans CJK JP Regular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Noto Sans CJK JP Regular"/>
                        </a:rPr>
                        <m:t>=0.6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MS Mincho" panose="02020609040205080304" pitchFamily="49" charset="-128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MS Mincho" panose="02020609040205080304" pitchFamily="49" charset="-128"/>
                        </a:rPr>
                        <m:t>1.89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宋体" panose="02010600030101010101" pitchFamily="2" charset="-122"/>
                          <a:cs typeface="Noto Sans CJK JP Regular"/>
                        </a:rPr>
                        <m:t>=1.134</m:t>
                      </m:r>
                    </m:oMath>
                  </m:oMathPara>
                </a14:m>
                <a:endParaRPr lang="zh-CN" altLang="zh-CN" dirty="0">
                  <a:latin typeface="Noto Sans CJK JP Regular"/>
                  <a:ea typeface="Noto Sans CJK JP Regular"/>
                  <a:cs typeface="Noto Sans CJK JP Regular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=0.055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=0.01375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005681"/>
                <a:ext cx="4572000" cy="2205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85813" y="5042412"/>
                <a:ext cx="20185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=1.89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=0.11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3" y="5042412"/>
                <a:ext cx="2018581" cy="646331"/>
              </a:xfrm>
              <a:prstGeom prst="rect">
                <a:avLst/>
              </a:prstGeom>
              <a:blipFill>
                <a:blip r:embed="rId4"/>
                <a:stretch>
                  <a:fillRect l="-2719" t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2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2"/>
    </mc:Choice>
    <mc:Fallback xmlns="">
      <p:transition spd="slow" advTm="1902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94024" y="1685678"/>
            <a:ext cx="8372163" cy="4921498"/>
          </a:xfrm>
        </p:spPr>
        <p:txBody>
          <a:bodyPr/>
          <a:lstStyle/>
          <a:p>
            <a:r>
              <a:rPr lang="zh-CN" altLang="en-US" dirty="0"/>
              <a:t>校正电路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3.1</a:t>
            </a:r>
            <a:r>
              <a:rPr lang="zh-CN" altLang="en-US" dirty="0"/>
              <a:t>：</a:t>
            </a:r>
            <a:r>
              <a:rPr lang="en-US" altLang="zh-CN" dirty="0"/>
              <a:t>PID</a:t>
            </a:r>
            <a:r>
              <a:rPr lang="zh-CN" altLang="en-US" dirty="0"/>
              <a:t>临界稳定校正设计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F9AE01F-4CB6-42A1-8ED0-621124F73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69C1B03-546E-445B-8542-5D3E75F72B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369630"/>
              </p:ext>
            </p:extLst>
          </p:nvPr>
        </p:nvGraphicFramePr>
        <p:xfrm>
          <a:off x="2831974" y="1548462"/>
          <a:ext cx="4634146" cy="19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Visio" r:id="rId3" imgW="3076572" imgH="1323484" progId="Visio.Drawing.11">
                  <p:embed/>
                </p:oleObj>
              </mc:Choice>
              <mc:Fallback>
                <p:oleObj name="Visio" r:id="rId3" imgW="3076572" imgH="13234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974" y="1548462"/>
                        <a:ext cx="4634146" cy="1984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1FC17F-0A45-40B9-9E29-8F84938272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685931"/>
                  </p:ext>
                </p:extLst>
              </p:nvPr>
            </p:nvGraphicFramePr>
            <p:xfrm>
              <a:off x="83725" y="3631541"/>
              <a:ext cx="4775200" cy="12821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6510">
                      <a:extLst>
                        <a:ext uri="{9D8B030D-6E8A-4147-A177-3AD203B41FA5}">
                          <a16:colId xmlns:a16="http://schemas.microsoft.com/office/drawing/2014/main" val="1832179977"/>
                        </a:ext>
                      </a:extLst>
                    </a:gridCol>
                    <a:gridCol w="647290">
                      <a:extLst>
                        <a:ext uri="{9D8B030D-6E8A-4147-A177-3AD203B41FA5}">
                          <a16:colId xmlns:a16="http://schemas.microsoft.com/office/drawing/2014/main" val="3904335006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1249769242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865511666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347691891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3333855112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890242934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060561846"/>
                        </a:ext>
                      </a:extLst>
                    </a:gridCol>
                  </a:tblGrid>
                  <a:tr h="398409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94872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2590776"/>
                      </a:ext>
                    </a:extLst>
                  </a:tr>
                  <a:tr h="39606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130.8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70.8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0.37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398565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1FC17F-0A45-40B9-9E29-8F84938272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9685931"/>
                  </p:ext>
                </p:extLst>
              </p:nvPr>
            </p:nvGraphicFramePr>
            <p:xfrm>
              <a:off x="83725" y="3631541"/>
              <a:ext cx="4775200" cy="128215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6510">
                      <a:extLst>
                        <a:ext uri="{9D8B030D-6E8A-4147-A177-3AD203B41FA5}">
                          <a16:colId xmlns:a16="http://schemas.microsoft.com/office/drawing/2014/main" val="1832179977"/>
                        </a:ext>
                      </a:extLst>
                    </a:gridCol>
                    <a:gridCol w="647290">
                      <a:extLst>
                        <a:ext uri="{9D8B030D-6E8A-4147-A177-3AD203B41FA5}">
                          <a16:colId xmlns:a16="http://schemas.microsoft.com/office/drawing/2014/main" val="3904335006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1249769242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865511666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347691891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3333855112"/>
                        </a:ext>
                      </a:extLst>
                    </a:gridCol>
                    <a:gridCol w="596265">
                      <a:extLst>
                        <a:ext uri="{9D8B030D-6E8A-4147-A177-3AD203B41FA5}">
                          <a16:colId xmlns:a16="http://schemas.microsoft.com/office/drawing/2014/main" val="3890242934"/>
                        </a:ext>
                      </a:extLst>
                    </a:gridCol>
                    <a:gridCol w="597535">
                      <a:extLst>
                        <a:ext uri="{9D8B030D-6E8A-4147-A177-3AD203B41FA5}">
                          <a16:colId xmlns:a16="http://schemas.microsoft.com/office/drawing/2014/main" val="2060561846"/>
                        </a:ext>
                      </a:extLst>
                    </a:gridCol>
                  </a:tblGrid>
                  <a:tr h="398409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510" t="-1515" r="-302551" b="-2242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000" t="-1515" r="-201015" b="-2242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020" t="-1515" r="-102041" b="-2242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1020" t="-1515" r="-2041" b="-2242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1948726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2590776"/>
                      </a:ext>
                    </a:extLst>
                  </a:tr>
                  <a:tr h="39606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130.8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70.8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0.37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398565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79CBEC25-03A0-4E30-BE6E-80381D5A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71" y="2886419"/>
            <a:ext cx="26606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最终我们选择的元件参数如下表所示：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5D5E936-84B5-4BA5-9AAB-40FE2083B830}"/>
                  </a:ext>
                </a:extLst>
              </p:cNvPr>
              <p:cNvSpPr/>
              <p:nvPr/>
            </p:nvSpPr>
            <p:spPr>
              <a:xfrm>
                <a:off x="203160" y="5035208"/>
                <a:ext cx="4572000" cy="1270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140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1400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=1.136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0.055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0.000754</m:t>
                              </m:r>
                            </m:num>
                            <m:den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0.055</m:t>
                              </m:r>
                            </m:den>
                          </m:f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5D5E936-84B5-4BA5-9AAB-40FE2083B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60" y="5035208"/>
                <a:ext cx="4572000" cy="1270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CF30F6E-751E-493B-93C3-D42116771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401" y="3496533"/>
            <a:ext cx="4106597" cy="30773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42845" y="3179109"/>
            <a:ext cx="65755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kern="100" dirty="0">
                <a:latin typeface="Cambria Math" panose="02040503050406030204" pitchFamily="18" charset="0"/>
                <a:ea typeface="Cambria Math" panose="02040503050406030204" pitchFamily="18" charset="0"/>
              </a:rPr>
              <a:t>109</a:t>
            </a:r>
            <a:r>
              <a:rPr lang="zh-CN" altLang="zh-CN" kern="100" dirty="0">
                <a:latin typeface="Cambria Math" panose="02040503050406030204" pitchFamily="18" charset="0"/>
              </a:rPr>
              <a:t>°</a:t>
            </a:r>
            <a:endParaRPr lang="zh-CN" altLang="zh-CN" sz="1400" kern="100" dirty="0"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12"/>
    </mc:Choice>
    <mc:Fallback xmlns="">
      <p:transition spd="slow" advTm="3521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Simulink</a:t>
            </a:r>
            <a:r>
              <a:rPr lang="zh-CN" altLang="en-US" dirty="0">
                <a:solidFill>
                  <a:srgbClr val="C00000"/>
                </a:solidFill>
              </a:rPr>
              <a:t>仿真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3.1</a:t>
            </a:r>
            <a:r>
              <a:rPr lang="zh-CN" altLang="en-US" dirty="0"/>
              <a:t>：</a:t>
            </a:r>
            <a:r>
              <a:rPr lang="en-US" altLang="zh-CN" dirty="0"/>
              <a:t>PID</a:t>
            </a:r>
            <a:r>
              <a:rPr lang="zh-CN" altLang="en-US" dirty="0"/>
              <a:t>临界稳定校正设计</a:t>
            </a:r>
          </a:p>
        </p:txBody>
      </p:sp>
      <p:pic>
        <p:nvPicPr>
          <p:cNvPr id="4" name="图片 3" descr="计算机生成了可选文字:&#10;reference &#10;Ramp &#10;93 ． 19 &#10;0 ℃ 079s4s &#10;Transfer Fcn &#10;control input &#10;PID(s) &#10;PID Controller &#10;Scope 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t="18421" r="3399" b="12666"/>
          <a:stretch/>
        </p:blipFill>
        <p:spPr bwMode="auto">
          <a:xfrm>
            <a:off x="1026817" y="2192961"/>
            <a:ext cx="7306575" cy="108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计算机生成了可选文字:&#10;Scope &#10;File Tools View &#10;Simulation Help &#10;reference &#10;0 ． 12 &#10;0 ． 14 &#10;016 &#10;国 &#10;2 &#10;018 &#10;， Trace Selection &#10;PID Controller &#10;， Cursor Measurements &#10;0 ℃ 5 &#10;0 &#10;0 &#10;Ready &#10;0 ℃ 2 &#10;0 ℃ 4 &#10;0 ℃ 6 &#10;0 ℃ 8 &#10;． Settings &#10;， Measurements &#10;Time &#10;0 ． 164 &#10;0 ． 164 &#10;0 ． 000 s &#10;1 / AT &#10;LY / AT &#10;LY &#10;Value &#10;1 ． 634e 一 01 &#10;1 ． 634e 一 01 &#10;0 ． 000e + 00 &#10;| nf Hz &#10;Offsetz0 &#10;T = 0 ． 200 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9" b="3800"/>
          <a:stretch/>
        </p:blipFill>
        <p:spPr bwMode="auto">
          <a:xfrm>
            <a:off x="494020" y="3280493"/>
            <a:ext cx="6708821" cy="33266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565366" y="5011947"/>
                <a:ext cx="12076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366" y="5011947"/>
                <a:ext cx="12076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1"/>
    </mc:Choice>
    <mc:Fallback xmlns="">
      <p:transition spd="slow" advTm="790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校正结果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3.1</a:t>
            </a:r>
            <a:r>
              <a:rPr lang="zh-CN" altLang="en-US" dirty="0"/>
              <a:t>：</a:t>
            </a:r>
            <a:r>
              <a:rPr lang="en-US" altLang="zh-CN" dirty="0"/>
              <a:t>PID</a:t>
            </a:r>
            <a:r>
              <a:rPr lang="zh-CN" altLang="en-US" dirty="0"/>
              <a:t>临界稳定校正设计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D9730-3C26-4CAE-A274-4C0D3F7FA8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509151"/>
            <a:ext cx="4131243" cy="3098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4D76ACE-E5BD-42AF-9084-FF0BD3FB6C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15229"/>
                  </p:ext>
                </p:extLst>
              </p:nvPr>
            </p:nvGraphicFramePr>
            <p:xfrm>
              <a:off x="2663301" y="1825225"/>
              <a:ext cx="6202886" cy="1108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5825">
                      <a:extLst>
                        <a:ext uri="{9D8B030D-6E8A-4147-A177-3AD203B41FA5}">
                          <a16:colId xmlns:a16="http://schemas.microsoft.com/office/drawing/2014/main" val="2889678544"/>
                        </a:ext>
                      </a:extLst>
                    </a:gridCol>
                    <a:gridCol w="736847">
                      <a:extLst>
                        <a:ext uri="{9D8B030D-6E8A-4147-A177-3AD203B41FA5}">
                          <a16:colId xmlns:a16="http://schemas.microsoft.com/office/drawing/2014/main" val="3653833302"/>
                        </a:ext>
                      </a:extLst>
                    </a:gridCol>
                    <a:gridCol w="710214">
                      <a:extLst>
                        <a:ext uri="{9D8B030D-6E8A-4147-A177-3AD203B41FA5}">
                          <a16:colId xmlns:a16="http://schemas.microsoft.com/office/drawing/2014/main" val="510300310"/>
                        </a:ext>
                      </a:extLst>
                    </a:gridCol>
                    <a:gridCol w="1012054">
                      <a:extLst>
                        <a:ext uri="{9D8B030D-6E8A-4147-A177-3AD203B41FA5}">
                          <a16:colId xmlns:a16="http://schemas.microsoft.com/office/drawing/2014/main" val="2804352177"/>
                        </a:ext>
                      </a:extLst>
                    </a:gridCol>
                    <a:gridCol w="843379">
                      <a:extLst>
                        <a:ext uri="{9D8B030D-6E8A-4147-A177-3AD203B41FA5}">
                          <a16:colId xmlns:a16="http://schemas.microsoft.com/office/drawing/2014/main" val="3441114884"/>
                        </a:ext>
                      </a:extLst>
                    </a:gridCol>
                    <a:gridCol w="1198485">
                      <a:extLst>
                        <a:ext uri="{9D8B030D-6E8A-4147-A177-3AD203B41FA5}">
                          <a16:colId xmlns:a16="http://schemas.microsoft.com/office/drawing/2014/main" val="1332756486"/>
                        </a:ext>
                      </a:extLst>
                    </a:gridCol>
                    <a:gridCol w="1036082">
                      <a:extLst>
                        <a:ext uri="{9D8B030D-6E8A-4147-A177-3AD203B41FA5}">
                          <a16:colId xmlns:a16="http://schemas.microsoft.com/office/drawing/2014/main" val="2533521578"/>
                        </a:ext>
                      </a:extLst>
                    </a:gridCol>
                  </a:tblGrid>
                  <a:tr h="61201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取值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实际计算结果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4771160"/>
                      </a:ext>
                    </a:extLst>
                  </a:tr>
                  <a:tr h="11135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-0.44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3.60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0526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4D76ACE-E5BD-42AF-9084-FF0BD3FB6C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15229"/>
                  </p:ext>
                </p:extLst>
              </p:nvPr>
            </p:nvGraphicFramePr>
            <p:xfrm>
              <a:off x="2663301" y="1825225"/>
              <a:ext cx="6202886" cy="110845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5825">
                      <a:extLst>
                        <a:ext uri="{9D8B030D-6E8A-4147-A177-3AD203B41FA5}">
                          <a16:colId xmlns:a16="http://schemas.microsoft.com/office/drawing/2014/main" val="2889678544"/>
                        </a:ext>
                      </a:extLst>
                    </a:gridCol>
                    <a:gridCol w="736847">
                      <a:extLst>
                        <a:ext uri="{9D8B030D-6E8A-4147-A177-3AD203B41FA5}">
                          <a16:colId xmlns:a16="http://schemas.microsoft.com/office/drawing/2014/main" val="3653833302"/>
                        </a:ext>
                      </a:extLst>
                    </a:gridCol>
                    <a:gridCol w="710214">
                      <a:extLst>
                        <a:ext uri="{9D8B030D-6E8A-4147-A177-3AD203B41FA5}">
                          <a16:colId xmlns:a16="http://schemas.microsoft.com/office/drawing/2014/main" val="510300310"/>
                        </a:ext>
                      </a:extLst>
                    </a:gridCol>
                    <a:gridCol w="1012054">
                      <a:extLst>
                        <a:ext uri="{9D8B030D-6E8A-4147-A177-3AD203B41FA5}">
                          <a16:colId xmlns:a16="http://schemas.microsoft.com/office/drawing/2014/main" val="2804352177"/>
                        </a:ext>
                      </a:extLst>
                    </a:gridCol>
                    <a:gridCol w="843379">
                      <a:extLst>
                        <a:ext uri="{9D8B030D-6E8A-4147-A177-3AD203B41FA5}">
                          <a16:colId xmlns:a16="http://schemas.microsoft.com/office/drawing/2014/main" val="3441114884"/>
                        </a:ext>
                      </a:extLst>
                    </a:gridCol>
                    <a:gridCol w="1198485">
                      <a:extLst>
                        <a:ext uri="{9D8B030D-6E8A-4147-A177-3AD203B41FA5}">
                          <a16:colId xmlns:a16="http://schemas.microsoft.com/office/drawing/2014/main" val="1332756486"/>
                        </a:ext>
                      </a:extLst>
                    </a:gridCol>
                    <a:gridCol w="1036082">
                      <a:extLst>
                        <a:ext uri="{9D8B030D-6E8A-4147-A177-3AD203B41FA5}">
                          <a16:colId xmlns:a16="http://schemas.microsoft.com/office/drawing/2014/main" val="2533521578"/>
                        </a:ext>
                      </a:extLst>
                    </a:gridCol>
                  </a:tblGrid>
                  <a:tr h="61201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Uo</a:t>
                          </a:r>
                          <a:r>
                            <a:rPr lang="zh-CN" sz="1600" kern="100" dirty="0">
                              <a:effectLst/>
                            </a:rPr>
                            <a:t>取值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实际计算结果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4771160"/>
                      </a:ext>
                    </a:extLst>
                  </a:tr>
                  <a:tr h="4964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0.184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-0.44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0.44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9639" t="-135366" r="-307229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31472" t="-135366" r="-88325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3.60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05266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7478B92-4DD9-4B95-8E6F-F9F797F8E778}"/>
                  </a:ext>
                </a:extLst>
              </p:cNvPr>
              <p:cNvSpPr/>
              <p:nvPr/>
            </p:nvSpPr>
            <p:spPr>
              <a:xfrm>
                <a:off x="4077974" y="4227621"/>
                <a:ext cx="4572000" cy="10856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理论值：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°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∞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实际值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𝑠𝑠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o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0.44</m:t>
                        </m:r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0.3766×0.324</m:t>
                        </m:r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=3.60</m:t>
                    </m:r>
                    <m:r>
                      <a:rPr lang="zh-CN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°</m:t>
                    </m:r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7478B92-4DD9-4B95-8E6F-F9F797F8E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74" y="4227621"/>
                <a:ext cx="4572000" cy="1085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1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"/>
    </mc:Choice>
    <mc:Fallback xmlns="">
      <p:transition spd="slow" advTm="437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3.2</a:t>
            </a:r>
            <a:r>
              <a:rPr lang="zh-CN" altLang="en-US" dirty="0"/>
              <a:t>：超前校正设计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91"/>
          <a:stretch/>
        </p:blipFill>
        <p:spPr bwMode="auto">
          <a:xfrm>
            <a:off x="5719127" y="1891873"/>
            <a:ext cx="3147060" cy="15125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94024" y="1589948"/>
            <a:ext cx="301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19655" y="1849347"/>
                <a:ext cx="2292230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655" y="1849347"/>
                <a:ext cx="2292230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80904" y="2648158"/>
                <a:ext cx="3380862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&gt;1,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904" y="2648158"/>
                <a:ext cx="3380862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99519" y="3525967"/>
            <a:ext cx="276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计算过程与结果：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98749" y="4219393"/>
                <a:ext cx="1390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=16°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49" y="4219393"/>
                <a:ext cx="1390061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98749" y="4700842"/>
                <a:ext cx="2168607" cy="538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1.76°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49" y="4700842"/>
                <a:ext cx="2168607" cy="538674"/>
              </a:xfrm>
              <a:prstGeom prst="rect">
                <a:avLst/>
              </a:prstGeom>
              <a:blipFill>
                <a:blip r:embed="rId6"/>
                <a:stretch>
                  <a:fillRect r="-1685"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98749" y="5311624"/>
                <a:ext cx="37131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再根据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=10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𝑙𝑔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𝛼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=2.455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𝑑𝐵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endParaRPr lang="en-US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𝑚</m:t>
                        </m:r>
                      </m:sub>
                    </m:sSub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196.2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𝑟𝑎𝑑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49" y="5311624"/>
                <a:ext cx="3713136" cy="646331"/>
              </a:xfrm>
              <a:prstGeom prst="rect">
                <a:avLst/>
              </a:prstGeom>
              <a:blipFill>
                <a:blip r:embed="rId7"/>
                <a:stretch>
                  <a:fillRect l="-1311" t="-6604" r="-737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98749" y="6076805"/>
                <a:ext cx="3746154" cy="519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√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，得到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=3.84×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49" y="6076805"/>
                <a:ext cx="3746154" cy="519181"/>
              </a:xfrm>
              <a:prstGeom prst="rect">
                <a:avLst/>
              </a:prstGeom>
              <a:blipFill>
                <a:blip r:embed="rId8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9916" y="4849959"/>
                <a:ext cx="25879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=0.22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𝜇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R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30.72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𝛺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R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=40.42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𝛺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16" y="4849959"/>
                <a:ext cx="258792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0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60"/>
    </mc:Choice>
    <mc:Fallback xmlns="">
      <p:transition spd="slow" advTm="4396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3.2</a:t>
            </a:r>
            <a:r>
              <a:rPr lang="zh-CN" altLang="en-US" dirty="0"/>
              <a:t>：超前校正设计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校正电路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A7E22C36-2B69-4077-A3D5-F8542262EA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5675107"/>
                  </p:ext>
                </p:extLst>
              </p:nvPr>
            </p:nvGraphicFramePr>
            <p:xfrm>
              <a:off x="0" y="2122645"/>
              <a:ext cx="4971492" cy="13176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0775">
                      <a:extLst>
                        <a:ext uri="{9D8B030D-6E8A-4147-A177-3AD203B41FA5}">
                          <a16:colId xmlns:a16="http://schemas.microsoft.com/office/drawing/2014/main" val="2765312739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2137354735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2353325846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1102539148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1628768049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507759023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3031321175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4115734942"/>
                        </a:ext>
                      </a:extLst>
                    </a:gridCol>
                  </a:tblGrid>
                  <a:tr h="407652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661366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实测值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10060709"/>
                      </a:ext>
                    </a:extLst>
                  </a:tr>
                  <a:tr h="42233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30.72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29.6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40.42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40.3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50921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A7E22C36-2B69-4077-A3D5-F8542262EA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5675107"/>
                  </p:ext>
                </p:extLst>
              </p:nvPr>
            </p:nvGraphicFramePr>
            <p:xfrm>
              <a:off x="0" y="2122645"/>
              <a:ext cx="4971492" cy="13176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0775">
                      <a:extLst>
                        <a:ext uri="{9D8B030D-6E8A-4147-A177-3AD203B41FA5}">
                          <a16:colId xmlns:a16="http://schemas.microsoft.com/office/drawing/2014/main" val="2765312739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2137354735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2353325846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1102539148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1628768049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507759023"/>
                        </a:ext>
                      </a:extLst>
                    </a:gridCol>
                    <a:gridCol w="620775">
                      <a:extLst>
                        <a:ext uri="{9D8B030D-6E8A-4147-A177-3AD203B41FA5}">
                          <a16:colId xmlns:a16="http://schemas.microsoft.com/office/drawing/2014/main" val="3031321175"/>
                        </a:ext>
                      </a:extLst>
                    </a:gridCol>
                    <a:gridCol w="622098">
                      <a:extLst>
                        <a:ext uri="{9D8B030D-6E8A-4147-A177-3AD203B41FA5}">
                          <a16:colId xmlns:a16="http://schemas.microsoft.com/office/drawing/2014/main" val="4115734942"/>
                        </a:ext>
                      </a:extLst>
                    </a:gridCol>
                  </a:tblGrid>
                  <a:tr h="407652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80" t="-1493" r="-301961" b="-2268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980" t="-1493" r="-201961" b="-2268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0980" t="-1493" r="-101961" b="-2268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980" t="-1493" r="-1961" b="-22686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661366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实测值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10060709"/>
                      </a:ext>
                    </a:extLst>
                  </a:tr>
                  <a:tr h="422336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30.72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29.6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40.42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40.3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0.22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50921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082F118-8BB6-4A4B-BB95-8EA6BBBFC8C0}"/>
                  </a:ext>
                </a:extLst>
              </p:cNvPr>
              <p:cNvSpPr/>
              <p:nvPr/>
            </p:nvSpPr>
            <p:spPr>
              <a:xfrm>
                <a:off x="4971492" y="2481571"/>
                <a:ext cx="4572000" cy="34021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我们再对实际模型进行模拟：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α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𝑇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𝐶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代入实测电阻电容值可以算得：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α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1.734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=0.00375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=5.85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𝑇𝑠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=5.85×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1+0.0065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1+0.00375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整个系统的传递函数为</a:t>
                </a:r>
                <a:endParaRPr lang="en-US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𝐺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0.0079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1+0.0065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1+0.00375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082F118-8BB6-4A4B-BB95-8EA6BBBFC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92" y="2481571"/>
                <a:ext cx="4572000" cy="3402150"/>
              </a:xfrm>
              <a:prstGeom prst="rect">
                <a:avLst/>
              </a:prstGeom>
              <a:blipFill>
                <a:blip r:embed="rId3"/>
                <a:stretch>
                  <a:fillRect l="-1200" t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873C7B8-401D-4715-8572-5BE7451092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3440313"/>
            <a:ext cx="4094441" cy="30710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283869" y="6017528"/>
            <a:ext cx="52931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kern="100" dirty="0">
                <a:latin typeface="Cambria Math" panose="02040503050406030204" pitchFamily="18" charset="0"/>
                <a:ea typeface="Cambria Math" panose="02040503050406030204" pitchFamily="18" charset="0"/>
              </a:rPr>
              <a:t>39</a:t>
            </a:r>
            <a:r>
              <a:rPr lang="zh-CN" altLang="zh-CN" kern="100" dirty="0">
                <a:latin typeface="Cambria Math" panose="02040503050406030204" pitchFamily="18" charset="0"/>
              </a:rPr>
              <a:t>°</a:t>
            </a:r>
            <a:endParaRPr lang="zh-CN" altLang="zh-CN" sz="1400" kern="100" dirty="0"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61"/>
    </mc:Choice>
    <mc:Fallback xmlns="">
      <p:transition spd="slow" advTm="2056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Simulink</a:t>
            </a:r>
            <a:r>
              <a:rPr lang="zh-CN" altLang="en-US" dirty="0"/>
              <a:t>仿真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3.2</a:t>
            </a:r>
            <a:r>
              <a:rPr lang="zh-CN" altLang="en-US" dirty="0"/>
              <a:t>：超前校正设计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008961" y="5014744"/>
                <a:ext cx="21350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961" y="5014744"/>
                <a:ext cx="2135039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440F353-E33D-4B74-8B51-60570C870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5" b="23307"/>
          <a:stretch/>
        </p:blipFill>
        <p:spPr>
          <a:xfrm>
            <a:off x="2285423" y="1748588"/>
            <a:ext cx="6580764" cy="14749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A3F78B-BFB8-4436-BA97-66A0A3D216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6655"/>
            <a:ext cx="6245524" cy="38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9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"/>
    </mc:Choice>
    <mc:Fallback xmlns="">
      <p:transition spd="slow" advTm="77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3.2</a:t>
            </a:r>
            <a:r>
              <a:rPr lang="zh-CN" altLang="en-US" dirty="0"/>
              <a:t>：超前校正设计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校正结果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0AD77A-D03F-45DE-BD0A-94C5543CB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341883" cy="3256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0F40F79E-8B85-4BDA-A874-2AF6B1F38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942674"/>
                  </p:ext>
                </p:extLst>
              </p:nvPr>
            </p:nvGraphicFramePr>
            <p:xfrm>
              <a:off x="2099919" y="1913945"/>
              <a:ext cx="6910915" cy="146621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9097">
                      <a:extLst>
                        <a:ext uri="{9D8B030D-6E8A-4147-A177-3AD203B41FA5}">
                          <a16:colId xmlns:a16="http://schemas.microsoft.com/office/drawing/2014/main" val="4079972526"/>
                        </a:ext>
                      </a:extLst>
                    </a:gridCol>
                    <a:gridCol w="1028284">
                      <a:extLst>
                        <a:ext uri="{9D8B030D-6E8A-4147-A177-3AD203B41FA5}">
                          <a16:colId xmlns:a16="http://schemas.microsoft.com/office/drawing/2014/main" val="4125394232"/>
                        </a:ext>
                      </a:extLst>
                    </a:gridCol>
                    <a:gridCol w="789054">
                      <a:extLst>
                        <a:ext uri="{9D8B030D-6E8A-4147-A177-3AD203B41FA5}">
                          <a16:colId xmlns:a16="http://schemas.microsoft.com/office/drawing/2014/main" val="3767652397"/>
                        </a:ext>
                      </a:extLst>
                    </a:gridCol>
                    <a:gridCol w="1254539">
                      <a:extLst>
                        <a:ext uri="{9D8B030D-6E8A-4147-A177-3AD203B41FA5}">
                          <a16:colId xmlns:a16="http://schemas.microsoft.com/office/drawing/2014/main" val="1690317013"/>
                        </a:ext>
                      </a:extLst>
                    </a:gridCol>
                    <a:gridCol w="815004">
                      <a:extLst>
                        <a:ext uri="{9D8B030D-6E8A-4147-A177-3AD203B41FA5}">
                          <a16:colId xmlns:a16="http://schemas.microsoft.com/office/drawing/2014/main" val="1829498957"/>
                        </a:ext>
                      </a:extLst>
                    </a:gridCol>
                    <a:gridCol w="1102081">
                      <a:extLst>
                        <a:ext uri="{9D8B030D-6E8A-4147-A177-3AD203B41FA5}">
                          <a16:colId xmlns:a16="http://schemas.microsoft.com/office/drawing/2014/main" val="962727359"/>
                        </a:ext>
                      </a:extLst>
                    </a:gridCol>
                    <a:gridCol w="892856">
                      <a:extLst>
                        <a:ext uri="{9D8B030D-6E8A-4147-A177-3AD203B41FA5}">
                          <a16:colId xmlns:a16="http://schemas.microsoft.com/office/drawing/2014/main" val="167049553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398188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0.380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3.93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2019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0F40F79E-8B85-4BDA-A874-2AF6B1F38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2942674"/>
                  </p:ext>
                </p:extLst>
              </p:nvPr>
            </p:nvGraphicFramePr>
            <p:xfrm>
              <a:off x="2099919" y="1913945"/>
              <a:ext cx="6910915" cy="146621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9097">
                      <a:extLst>
                        <a:ext uri="{9D8B030D-6E8A-4147-A177-3AD203B41FA5}">
                          <a16:colId xmlns:a16="http://schemas.microsoft.com/office/drawing/2014/main" val="4079972526"/>
                        </a:ext>
                      </a:extLst>
                    </a:gridCol>
                    <a:gridCol w="1028284">
                      <a:extLst>
                        <a:ext uri="{9D8B030D-6E8A-4147-A177-3AD203B41FA5}">
                          <a16:colId xmlns:a16="http://schemas.microsoft.com/office/drawing/2014/main" val="4125394232"/>
                        </a:ext>
                      </a:extLst>
                    </a:gridCol>
                    <a:gridCol w="789054">
                      <a:extLst>
                        <a:ext uri="{9D8B030D-6E8A-4147-A177-3AD203B41FA5}">
                          <a16:colId xmlns:a16="http://schemas.microsoft.com/office/drawing/2014/main" val="3767652397"/>
                        </a:ext>
                      </a:extLst>
                    </a:gridCol>
                    <a:gridCol w="1254539">
                      <a:extLst>
                        <a:ext uri="{9D8B030D-6E8A-4147-A177-3AD203B41FA5}">
                          <a16:colId xmlns:a16="http://schemas.microsoft.com/office/drawing/2014/main" val="1690317013"/>
                        </a:ext>
                      </a:extLst>
                    </a:gridCol>
                    <a:gridCol w="815004">
                      <a:extLst>
                        <a:ext uri="{9D8B030D-6E8A-4147-A177-3AD203B41FA5}">
                          <a16:colId xmlns:a16="http://schemas.microsoft.com/office/drawing/2014/main" val="1829498957"/>
                        </a:ext>
                      </a:extLst>
                    </a:gridCol>
                    <a:gridCol w="1102081">
                      <a:extLst>
                        <a:ext uri="{9D8B030D-6E8A-4147-A177-3AD203B41FA5}">
                          <a16:colId xmlns:a16="http://schemas.microsoft.com/office/drawing/2014/main" val="962727359"/>
                        </a:ext>
                      </a:extLst>
                    </a:gridCol>
                    <a:gridCol w="892856">
                      <a:extLst>
                        <a:ext uri="{9D8B030D-6E8A-4147-A177-3AD203B41FA5}">
                          <a16:colId xmlns:a16="http://schemas.microsoft.com/office/drawing/2014/main" val="1670495533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39818880"/>
                      </a:ext>
                    </a:extLst>
                  </a:tr>
                  <a:tr h="734695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0.380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6087" t="-108264" r="-224638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46409" t="-108264" r="-83425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3.93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2019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9DA0B3-BED5-4B52-8BF7-0B567CF56704}"/>
                  </a:ext>
                </a:extLst>
              </p:cNvPr>
              <p:cNvSpPr/>
              <p:nvPr/>
            </p:nvSpPr>
            <p:spPr>
              <a:xfrm>
                <a:off x="4341883" y="4409842"/>
                <a:ext cx="4861838" cy="122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理论值：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°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=1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实际值：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0.48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0.3766×0.324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=3.93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9DA0B3-BED5-4B52-8BF7-0B567CF56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883" y="4409842"/>
                <a:ext cx="4861838" cy="1225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6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"/>
    </mc:Choice>
    <mc:Fallback xmlns="">
      <p:transition spd="slow" advTm="790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3.3</a:t>
            </a:r>
            <a:r>
              <a:rPr lang="zh-CN" altLang="en-US" dirty="0"/>
              <a:t>：滞后校正设计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 bwMode="auto">
          <a:xfrm>
            <a:off x="5909094" y="1776317"/>
            <a:ext cx="2957093" cy="16490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494024" y="171593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99374" y="1977937"/>
                <a:ext cx="1881284" cy="622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74" y="1977937"/>
                <a:ext cx="1881284" cy="622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93093" y="2769207"/>
                <a:ext cx="3111108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93" y="2769207"/>
                <a:ext cx="3111108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99519" y="3525967"/>
            <a:ext cx="276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计算过程与结果：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94024" y="4491432"/>
                <a:ext cx="40199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=127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𝑟𝑎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)=8.55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24" y="4491432"/>
                <a:ext cx="4019947" cy="369332"/>
              </a:xfrm>
              <a:prstGeom prst="rect">
                <a:avLst/>
              </a:prstGeom>
              <a:blipFill>
                <a:blip r:embed="rId5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33047" y="402649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给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°的额外相位裕量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2691" y="4906928"/>
                <a:ext cx="2259913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91" y="4906928"/>
                <a:ext cx="2259913" cy="5166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42691" y="5517718"/>
                <a:ext cx="1961306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=0.213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91" y="5517718"/>
                <a:ext cx="1961306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294187" y="4646944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C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=0.22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𝜇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𝐹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R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=609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𝛺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R</m:t>
                          </m:r>
                        </m:e>
                        <m:sub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=358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𝑘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𝛺</m:t>
                      </m:r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87" y="4646944"/>
                <a:ext cx="457200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2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1"/>
    </mc:Choice>
    <mc:Fallback xmlns="">
      <p:transition spd="slow" advTm="621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：实验原理及静特性测量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74474"/>
              </p:ext>
            </p:extLst>
          </p:nvPr>
        </p:nvGraphicFramePr>
        <p:xfrm>
          <a:off x="0" y="1984075"/>
          <a:ext cx="9782355" cy="216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Visio" r:id="rId3" imgW="7763163" imgH="1720017" progId="Visio.Drawing.11">
                  <p:embed/>
                </p:oleObj>
              </mc:Choice>
              <mc:Fallback>
                <p:oleObj name="Visio" r:id="rId3" imgW="7763163" imgH="1720017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84075"/>
                        <a:ext cx="9782355" cy="2168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77968" y="4038394"/>
            <a:ext cx="119995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357608"/>
              </p:ext>
            </p:extLst>
          </p:nvPr>
        </p:nvGraphicFramePr>
        <p:xfrm>
          <a:off x="235477" y="5431843"/>
          <a:ext cx="2708696" cy="377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公式" r:id="rId5" imgW="1866900" imgH="228600" progId="Equation.3">
                  <p:embed/>
                </p:oleObj>
              </mc:Choice>
              <mc:Fallback>
                <p:oleObj name="公式" r:id="rId5" imgW="18669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77" y="5431843"/>
                        <a:ext cx="2708696" cy="377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343488"/>
              </p:ext>
            </p:extLst>
          </p:nvPr>
        </p:nvGraphicFramePr>
        <p:xfrm>
          <a:off x="3061435" y="5321396"/>
          <a:ext cx="2091079" cy="64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公式" r:id="rId7" imgW="1447172" imgH="444307" progId="Equation.3">
                  <p:embed/>
                </p:oleObj>
              </mc:Choice>
              <mc:Fallback>
                <p:oleObj name="公式" r:id="rId7" imgW="1447172" imgH="44430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1435" y="5321396"/>
                        <a:ext cx="2091079" cy="641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440595"/>
              </p:ext>
            </p:extLst>
          </p:nvPr>
        </p:nvGraphicFramePr>
        <p:xfrm>
          <a:off x="5306239" y="5289142"/>
          <a:ext cx="1442149" cy="6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公式" r:id="rId9" imgW="977900" imgH="457200" progId="Equation.3">
                  <p:embed/>
                </p:oleObj>
              </mc:Choice>
              <mc:Fallback>
                <p:oleObj name="公式" r:id="rId9" imgW="9779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6239" y="5289142"/>
                        <a:ext cx="1442149" cy="674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108866"/>
              </p:ext>
            </p:extLst>
          </p:nvPr>
        </p:nvGraphicFramePr>
        <p:xfrm>
          <a:off x="6821911" y="5252904"/>
          <a:ext cx="2322089" cy="710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公式" r:id="rId11" imgW="1701800" imgH="520700" progId="Equation.3">
                  <p:embed/>
                </p:oleObj>
              </mc:Choice>
              <mc:Fallback>
                <p:oleObj name="公式" r:id="rId11" imgW="1701800" imgH="5207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911" y="5252904"/>
                        <a:ext cx="2322089" cy="7104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B00636-9E9C-4EB0-89D7-FD8D74675ADE}"/>
              </a:ext>
            </a:extLst>
          </p:cNvPr>
          <p:cNvSpPr txBox="1"/>
          <p:nvPr/>
        </p:nvSpPr>
        <p:spPr>
          <a:xfrm>
            <a:off x="1536455" y="3763551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测角装置     相敏整流器  校正装置  功率放大器  直流力矩电机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22FAB0E-6B6B-4462-928B-3871E0EFEA38}"/>
              </a:ext>
            </a:extLst>
          </p:cNvPr>
          <p:cNvCxnSpPr>
            <a:cxnSpLocks/>
          </p:cNvCxnSpPr>
          <p:nvPr/>
        </p:nvCxnSpPr>
        <p:spPr>
          <a:xfrm>
            <a:off x="2024109" y="4152694"/>
            <a:ext cx="0" cy="103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7BFD83C-861D-4610-90F0-C09A36BDE0AE}"/>
              </a:ext>
            </a:extLst>
          </p:cNvPr>
          <p:cNvCxnSpPr/>
          <p:nvPr/>
        </p:nvCxnSpPr>
        <p:spPr>
          <a:xfrm>
            <a:off x="3435658" y="4152694"/>
            <a:ext cx="568171" cy="103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E887A1F-1ACC-47BA-A4FD-045B71E9E9F1}"/>
              </a:ext>
            </a:extLst>
          </p:cNvPr>
          <p:cNvCxnSpPr>
            <a:cxnSpLocks/>
          </p:cNvCxnSpPr>
          <p:nvPr/>
        </p:nvCxnSpPr>
        <p:spPr>
          <a:xfrm>
            <a:off x="5770485" y="4152694"/>
            <a:ext cx="346230" cy="103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56DD3CA-62E4-4459-A4F0-7BB019A55CE8}"/>
              </a:ext>
            </a:extLst>
          </p:cNvPr>
          <p:cNvCxnSpPr/>
          <p:nvPr/>
        </p:nvCxnSpPr>
        <p:spPr>
          <a:xfrm>
            <a:off x="7190913" y="4152694"/>
            <a:ext cx="967666" cy="103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8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"/>
    </mc:Choice>
    <mc:Fallback xmlns="">
      <p:transition spd="slow" advTm="41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3.3</a:t>
            </a:r>
            <a:r>
              <a:rPr lang="zh-CN" altLang="en-US" dirty="0"/>
              <a:t>：滞后校正设计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校正电路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CA6FDA9-72C5-434D-B750-833C44A49F97}"/>
                  </a:ext>
                </a:extLst>
              </p:cNvPr>
              <p:cNvSpPr/>
              <p:nvPr/>
            </p:nvSpPr>
            <p:spPr>
              <a:xfrm>
                <a:off x="277813" y="2413337"/>
                <a:ext cx="477726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dirty="0">
                    <a:latin typeface="+mn-ea"/>
                    <a:cs typeface="Times New Roman" panose="02020603050405020304" pitchFamily="18" charset="0"/>
                  </a:rPr>
                  <a:t>我们根据此组元件参数接线测试以后发现稳态误差高达</a:t>
                </a:r>
                <a:r>
                  <a:rPr lang="en-US" altLang="zh-CN" dirty="0">
                    <a:latin typeface="+mn-ea"/>
                  </a:rPr>
                  <a:t>8.19</a:t>
                </a:r>
                <a:r>
                  <a:rPr lang="zh-CN" altLang="zh-CN" dirty="0">
                    <a:latin typeface="+mn-ea"/>
                    <a:cs typeface="Times New Roman" panose="02020603050405020304" pitchFamily="18" charset="0"/>
                  </a:rPr>
                  <a:t>°，所以我们再调节电路的相关系数</a:t>
                </a:r>
                <a:r>
                  <a:rPr lang="zh-CN" altLang="zh-CN" dirty="0">
                    <a:latin typeface="+mn-ea"/>
                  </a:rPr>
                  <a:t>模型调整之后测得新的元件参</a:t>
                </a:r>
                <a:r>
                  <a:rPr lang="zh-CN" altLang="en-US" dirty="0">
                    <a:latin typeface="+mn-ea"/>
                  </a:rPr>
                  <a:t>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=0.22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=679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360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CA6FDA9-72C5-434D-B750-833C44A49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13" y="2413337"/>
                <a:ext cx="4777266" cy="1477328"/>
              </a:xfrm>
              <a:prstGeom prst="rect">
                <a:avLst/>
              </a:prstGeom>
              <a:blipFill>
                <a:blip r:embed="rId2"/>
                <a:stretch>
                  <a:fillRect l="-1149" t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475F1CC-36F6-4AC2-A580-6D0F2BA25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984683"/>
                  </p:ext>
                </p:extLst>
              </p:nvPr>
            </p:nvGraphicFramePr>
            <p:xfrm>
              <a:off x="3012798" y="1615800"/>
              <a:ext cx="6069600" cy="739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7893">
                      <a:extLst>
                        <a:ext uri="{9D8B030D-6E8A-4147-A177-3AD203B41FA5}">
                          <a16:colId xmlns:a16="http://schemas.microsoft.com/office/drawing/2014/main" val="2339354272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587917913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815896280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2441834149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413893267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2117216359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2889158564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3055315538"/>
                        </a:ext>
                      </a:extLst>
                    </a:gridCol>
                  </a:tblGrid>
                  <a:tr h="232410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05230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3067497"/>
                      </a:ext>
                    </a:extLst>
                  </a:tr>
                  <a:tr h="23241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608.6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679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358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360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0.22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55315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475F1CC-36F6-4AC2-A580-6D0F2BA25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984683"/>
                  </p:ext>
                </p:extLst>
              </p:nvPr>
            </p:nvGraphicFramePr>
            <p:xfrm>
              <a:off x="3012798" y="1615800"/>
              <a:ext cx="6069600" cy="739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7893">
                      <a:extLst>
                        <a:ext uri="{9D8B030D-6E8A-4147-A177-3AD203B41FA5}">
                          <a16:colId xmlns:a16="http://schemas.microsoft.com/office/drawing/2014/main" val="2339354272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587917913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815896280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2441834149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413893267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2117216359"/>
                        </a:ext>
                      </a:extLst>
                    </a:gridCol>
                    <a:gridCol w="757893">
                      <a:extLst>
                        <a:ext uri="{9D8B030D-6E8A-4147-A177-3AD203B41FA5}">
                          <a16:colId xmlns:a16="http://schemas.microsoft.com/office/drawing/2014/main" val="2889158564"/>
                        </a:ext>
                      </a:extLst>
                    </a:gridCol>
                    <a:gridCol w="759507">
                      <a:extLst>
                        <a:ext uri="{9D8B030D-6E8A-4147-A177-3AD203B41FA5}">
                          <a16:colId xmlns:a16="http://schemas.microsoft.com/office/drawing/2014/main" val="3055315538"/>
                        </a:ext>
                      </a:extLst>
                    </a:gridCol>
                  </a:tblGrid>
                  <a:tr h="24384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" t="-2500" r="-302008" b="-25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402" t="-2500" r="-202008" b="-25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0402" t="-2500" r="-102008" b="-25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00402" t="-2500" r="-2008" b="-25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052307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306749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608.6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679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358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360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0.22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55315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DF7A88-F1F9-47C7-ABE9-D175542CB2B0}"/>
                  </a:ext>
                </a:extLst>
              </p:cNvPr>
              <p:cNvSpPr/>
              <p:nvPr/>
            </p:nvSpPr>
            <p:spPr>
              <a:xfrm>
                <a:off x="4940424" y="2863728"/>
                <a:ext cx="4572000" cy="367357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我们再对实际模型进行模拟：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T</m:t>
                      </m:r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𝐶</m:t>
                      </m:r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, </m:t>
                      </m:r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𝛽</m:t>
                      </m:r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代入实测电阻电容值可以算得：</a:t>
                </a:r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T</m:t>
                    </m:r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=0.229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β</m:t>
                    </m:r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=0.346</m:t>
                    </m:r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所以校正环节的传递函数为</a:t>
                </a:r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𝛽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𝑇𝑠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=7.12×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1+0.079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1+0.229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整个系统的传递函数为：</a:t>
                </a:r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𝐺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584.83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0.0079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1+0.079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1+0.229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5DF7A88-F1F9-47C7-ABE9-D175542CB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424" y="2863728"/>
                <a:ext cx="4572000" cy="3673570"/>
              </a:xfrm>
              <a:prstGeom prst="rect">
                <a:avLst/>
              </a:prstGeom>
              <a:blipFill>
                <a:blip r:embed="rId4"/>
                <a:stretch>
                  <a:fillRect l="-1067" t="-1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491291A-40F5-42AB-A1BD-4B5939DA6E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3575814"/>
            <a:ext cx="4197532" cy="3148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4419748" y="6046727"/>
            <a:ext cx="70564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kern="100" dirty="0">
                <a:latin typeface="Cambria Math" panose="02040503050406030204" pitchFamily="18" charset="0"/>
                <a:ea typeface="Cambria Math" panose="02040503050406030204" pitchFamily="18" charset="0"/>
              </a:rPr>
              <a:t>39.3</a:t>
            </a:r>
            <a:r>
              <a:rPr lang="zh-CN" altLang="zh-CN" kern="100" dirty="0">
                <a:latin typeface="Cambria Math" panose="02040503050406030204" pitchFamily="18" charset="0"/>
              </a:rPr>
              <a:t>°</a:t>
            </a:r>
            <a:endParaRPr lang="zh-CN" altLang="zh-CN" sz="1400" kern="100" dirty="0"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6"/>
    </mc:Choice>
    <mc:Fallback xmlns="">
      <p:transition spd="slow" advTm="3091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Simulink</a:t>
            </a:r>
            <a:r>
              <a:rPr lang="zh-CN" altLang="en-US" dirty="0">
                <a:solidFill>
                  <a:srgbClr val="C00000"/>
                </a:solidFill>
              </a:rPr>
              <a:t>仿真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3.3</a:t>
            </a:r>
            <a:r>
              <a:rPr lang="zh-CN" altLang="en-US" dirty="0"/>
              <a:t>：滞后校正设计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229527" y="4813120"/>
                <a:ext cx="1010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27" y="4813120"/>
                <a:ext cx="1010854" cy="369332"/>
              </a:xfrm>
              <a:prstGeom prst="rect">
                <a:avLst/>
              </a:prstGeom>
              <a:blipFill>
                <a:blip r:embed="rId2"/>
                <a:stretch>
                  <a:fillRect t="-10000" r="-361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8D7B599-10A1-4942-8F54-06D3FAB61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7" b="18565"/>
          <a:stretch/>
        </p:blipFill>
        <p:spPr>
          <a:xfrm>
            <a:off x="2250032" y="1780565"/>
            <a:ext cx="6787436" cy="12049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9AEF01-CFB2-4D8F-BAA0-2D7FA705F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" y="2768240"/>
            <a:ext cx="6467425" cy="40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"/>
    </mc:Choice>
    <mc:Fallback xmlns="">
      <p:transition spd="slow" advTm="683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3.3</a:t>
            </a:r>
            <a:r>
              <a:rPr lang="zh-CN" altLang="en-US" dirty="0"/>
              <a:t>：滞后校正设计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校正结果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D1135-EDD6-4646-AA8B-1753D42F54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344580"/>
            <a:ext cx="4483223" cy="336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F877C074-0584-42C3-AF1E-140331429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82368"/>
                  </p:ext>
                </p:extLst>
              </p:nvPr>
            </p:nvGraphicFramePr>
            <p:xfrm>
              <a:off x="2066933" y="1848497"/>
              <a:ext cx="7077067" cy="12279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53837">
                      <a:extLst>
                        <a:ext uri="{9D8B030D-6E8A-4147-A177-3AD203B41FA5}">
                          <a16:colId xmlns:a16="http://schemas.microsoft.com/office/drawing/2014/main" val="1201630657"/>
                        </a:ext>
                      </a:extLst>
                    </a:gridCol>
                    <a:gridCol w="1053006">
                      <a:extLst>
                        <a:ext uri="{9D8B030D-6E8A-4147-A177-3AD203B41FA5}">
                          <a16:colId xmlns:a16="http://schemas.microsoft.com/office/drawing/2014/main" val="3963069987"/>
                        </a:ext>
                      </a:extLst>
                    </a:gridCol>
                    <a:gridCol w="808025">
                      <a:extLst>
                        <a:ext uri="{9D8B030D-6E8A-4147-A177-3AD203B41FA5}">
                          <a16:colId xmlns:a16="http://schemas.microsoft.com/office/drawing/2014/main" val="969440825"/>
                        </a:ext>
                      </a:extLst>
                    </a:gridCol>
                    <a:gridCol w="1284701">
                      <a:extLst>
                        <a:ext uri="{9D8B030D-6E8A-4147-A177-3AD203B41FA5}">
                          <a16:colId xmlns:a16="http://schemas.microsoft.com/office/drawing/2014/main" val="4042490574"/>
                        </a:ext>
                      </a:extLst>
                    </a:gridCol>
                    <a:gridCol w="834599">
                      <a:extLst>
                        <a:ext uri="{9D8B030D-6E8A-4147-A177-3AD203B41FA5}">
                          <a16:colId xmlns:a16="http://schemas.microsoft.com/office/drawing/2014/main" val="3538136336"/>
                        </a:ext>
                      </a:extLst>
                    </a:gridCol>
                    <a:gridCol w="1128577">
                      <a:extLst>
                        <a:ext uri="{9D8B030D-6E8A-4147-A177-3AD203B41FA5}">
                          <a16:colId xmlns:a16="http://schemas.microsoft.com/office/drawing/2014/main" val="1825222796"/>
                        </a:ext>
                      </a:extLst>
                    </a:gridCol>
                    <a:gridCol w="914322">
                      <a:extLst>
                        <a:ext uri="{9D8B030D-6E8A-4147-A177-3AD203B41FA5}">
                          <a16:colId xmlns:a16="http://schemas.microsoft.com/office/drawing/2014/main" val="385151149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5491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-0.376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-0.584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0.82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3.93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2566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F877C074-0584-42C3-AF1E-1403314292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082368"/>
                  </p:ext>
                </p:extLst>
              </p:nvPr>
            </p:nvGraphicFramePr>
            <p:xfrm>
              <a:off x="2066933" y="1848497"/>
              <a:ext cx="7077067" cy="12279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53837">
                      <a:extLst>
                        <a:ext uri="{9D8B030D-6E8A-4147-A177-3AD203B41FA5}">
                          <a16:colId xmlns:a16="http://schemas.microsoft.com/office/drawing/2014/main" val="1201630657"/>
                        </a:ext>
                      </a:extLst>
                    </a:gridCol>
                    <a:gridCol w="1053006">
                      <a:extLst>
                        <a:ext uri="{9D8B030D-6E8A-4147-A177-3AD203B41FA5}">
                          <a16:colId xmlns:a16="http://schemas.microsoft.com/office/drawing/2014/main" val="3963069987"/>
                        </a:ext>
                      </a:extLst>
                    </a:gridCol>
                    <a:gridCol w="808025">
                      <a:extLst>
                        <a:ext uri="{9D8B030D-6E8A-4147-A177-3AD203B41FA5}">
                          <a16:colId xmlns:a16="http://schemas.microsoft.com/office/drawing/2014/main" val="969440825"/>
                        </a:ext>
                      </a:extLst>
                    </a:gridCol>
                    <a:gridCol w="1284701">
                      <a:extLst>
                        <a:ext uri="{9D8B030D-6E8A-4147-A177-3AD203B41FA5}">
                          <a16:colId xmlns:a16="http://schemas.microsoft.com/office/drawing/2014/main" val="4042490574"/>
                        </a:ext>
                      </a:extLst>
                    </a:gridCol>
                    <a:gridCol w="834599">
                      <a:extLst>
                        <a:ext uri="{9D8B030D-6E8A-4147-A177-3AD203B41FA5}">
                          <a16:colId xmlns:a16="http://schemas.microsoft.com/office/drawing/2014/main" val="3538136336"/>
                        </a:ext>
                      </a:extLst>
                    </a:gridCol>
                    <a:gridCol w="1128577">
                      <a:extLst>
                        <a:ext uri="{9D8B030D-6E8A-4147-A177-3AD203B41FA5}">
                          <a16:colId xmlns:a16="http://schemas.microsoft.com/office/drawing/2014/main" val="1825222796"/>
                        </a:ext>
                      </a:extLst>
                    </a:gridCol>
                    <a:gridCol w="914322">
                      <a:extLst>
                        <a:ext uri="{9D8B030D-6E8A-4147-A177-3AD203B41FA5}">
                          <a16:colId xmlns:a16="http://schemas.microsoft.com/office/drawing/2014/main" val="385151149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实际计算结果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549154"/>
                      </a:ext>
                    </a:extLst>
                  </a:tr>
                  <a:tr h="4964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-0.376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-0.584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0.480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7014" t="-158537" r="-22606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0.82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8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47027" t="-158537" r="-83784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3.93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8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2566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B03A06-22C7-4D2C-9C60-1240C36C12CC}"/>
                  </a:ext>
                </a:extLst>
              </p:cNvPr>
              <p:cNvSpPr/>
              <p:nvPr/>
            </p:nvSpPr>
            <p:spPr>
              <a:xfrm>
                <a:off x="4276431" y="4143661"/>
                <a:ext cx="4998128" cy="122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理论值：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584.83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=0.82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实际值：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0.48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0.3766×0.324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=3.93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0B03A06-22C7-4D2C-9C60-1240C36C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431" y="4143661"/>
                <a:ext cx="4998128" cy="1225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3"/>
    </mc:Choice>
    <mc:Fallback xmlns="">
      <p:transition spd="slow" advTm="1452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3.4</a:t>
            </a:r>
            <a:r>
              <a:rPr lang="zh-CN" altLang="en-US" dirty="0"/>
              <a:t>：超前滞后校正设计</a:t>
            </a: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18" y="1615015"/>
            <a:ext cx="2776481" cy="17579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94024" y="1759446"/>
            <a:ext cx="235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32338" y="2092579"/>
                <a:ext cx="3782510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338" y="2092579"/>
                <a:ext cx="3782510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4024" y="2996067"/>
                <a:ext cx="6196778" cy="518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24" y="2996067"/>
                <a:ext cx="6196778" cy="518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99519" y="3525967"/>
            <a:ext cx="276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计算过程与结果：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49391" y="4147885"/>
                <a:ext cx="5948404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=78.3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𝑟𝑎𝑑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L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=14.3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𝑑𝐵</m:t>
                    </m:r>
                  </m:oMath>
                </a14:m>
                <a:endParaRPr lang="en-US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根据 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20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lgβ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L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𝑐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+20</m:t>
                    </m:r>
                    <m:func>
                      <m:func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lg</m:t>
                        </m:r>
                      </m:fName>
                      <m:e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𝑐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</m:t>
                    </m:r>
                  </m:oMath>
                </a14:m>
                <a:endParaRPr lang="en-US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𝜔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=−8.56</m:t>
                    </m:r>
                  </m:oMath>
                </a14:m>
                <a:endParaRPr lang="en-US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解得：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=0.0025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=0.67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α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=5.26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β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=0.19</m:t>
                    </m:r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91" y="4147885"/>
                <a:ext cx="5948404" cy="1846659"/>
              </a:xfrm>
              <a:prstGeom prst="rect">
                <a:avLst/>
              </a:prstGeom>
              <a:blipFill>
                <a:blip r:embed="rId5"/>
                <a:stretch>
                  <a:fillRect l="-820" t="-2310" b="-3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814203" y="4361982"/>
                <a:ext cx="29329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=13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zh-CN" altLang="en-US" i="0">
                        <a:latin typeface="Cambria Math" panose="02040503050406030204" pitchFamily="18" charset="0"/>
                      </a:rPr>
                      <m:t>Ω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0">
                        <a:latin typeface="Cambria Math" panose="02040503050406030204" pitchFamily="18" charset="0"/>
                      </a:rPr>
                      <m:t>=3.25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zh-CN" altLang="en-US" i="0">
                        <a:latin typeface="Cambria Math" panose="02040503050406030204" pitchFamily="18" charset="0"/>
                      </a:rPr>
                      <m:t>Ω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=40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203" y="4361982"/>
                <a:ext cx="2932981" cy="1200329"/>
              </a:xfrm>
              <a:prstGeom prst="rect">
                <a:avLst/>
              </a:prstGeom>
              <a:blipFill>
                <a:blip r:embed="rId6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9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0"/>
    </mc:Choice>
    <mc:Fallback xmlns="">
      <p:transition spd="slow" advTm="34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3.4</a:t>
            </a:r>
            <a:r>
              <a:rPr lang="zh-CN" altLang="en-US" dirty="0"/>
              <a:t>：超前滞后校正设计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校正电路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8AC4D26-8D5B-44B3-AA59-53F9CA544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86420"/>
                  </p:ext>
                </p:extLst>
              </p:nvPr>
            </p:nvGraphicFramePr>
            <p:xfrm>
              <a:off x="1" y="2017783"/>
              <a:ext cx="5326602" cy="1273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0587">
                      <a:extLst>
                        <a:ext uri="{9D8B030D-6E8A-4147-A177-3AD203B41FA5}">
                          <a16:colId xmlns:a16="http://schemas.microsoft.com/office/drawing/2014/main" val="4238055562"/>
                        </a:ext>
                      </a:extLst>
                    </a:gridCol>
                    <a:gridCol w="671306">
                      <a:extLst>
                        <a:ext uri="{9D8B030D-6E8A-4147-A177-3AD203B41FA5}">
                          <a16:colId xmlns:a16="http://schemas.microsoft.com/office/drawing/2014/main" val="342087544"/>
                        </a:ext>
                      </a:extLst>
                    </a:gridCol>
                    <a:gridCol w="666275">
                      <a:extLst>
                        <a:ext uri="{9D8B030D-6E8A-4147-A177-3AD203B41FA5}">
                          <a16:colId xmlns:a16="http://schemas.microsoft.com/office/drawing/2014/main" val="2783694190"/>
                        </a:ext>
                      </a:extLst>
                    </a:gridCol>
                    <a:gridCol w="667712">
                      <a:extLst>
                        <a:ext uri="{9D8B030D-6E8A-4147-A177-3AD203B41FA5}">
                          <a16:colId xmlns:a16="http://schemas.microsoft.com/office/drawing/2014/main" val="4029581299"/>
                        </a:ext>
                      </a:extLst>
                    </a:gridCol>
                    <a:gridCol w="661962">
                      <a:extLst>
                        <a:ext uri="{9D8B030D-6E8A-4147-A177-3AD203B41FA5}">
                          <a16:colId xmlns:a16="http://schemas.microsoft.com/office/drawing/2014/main" val="2525427055"/>
                        </a:ext>
                      </a:extLst>
                    </a:gridCol>
                    <a:gridCol w="663399">
                      <a:extLst>
                        <a:ext uri="{9D8B030D-6E8A-4147-A177-3AD203B41FA5}">
                          <a16:colId xmlns:a16="http://schemas.microsoft.com/office/drawing/2014/main" val="3716412938"/>
                        </a:ext>
                      </a:extLst>
                    </a:gridCol>
                    <a:gridCol w="661962">
                      <a:extLst>
                        <a:ext uri="{9D8B030D-6E8A-4147-A177-3AD203B41FA5}">
                          <a16:colId xmlns:a16="http://schemas.microsoft.com/office/drawing/2014/main" val="3918212536"/>
                        </a:ext>
                      </a:extLst>
                    </a:gridCol>
                    <a:gridCol w="663399">
                      <a:extLst>
                        <a:ext uri="{9D8B030D-6E8A-4147-A177-3AD203B41FA5}">
                          <a16:colId xmlns:a16="http://schemas.microsoft.com/office/drawing/2014/main" val="2368716202"/>
                        </a:ext>
                      </a:extLst>
                    </a:gridCol>
                  </a:tblGrid>
                  <a:tr h="362103"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1176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实测值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573926"/>
                      </a:ext>
                    </a:extLst>
                  </a:tr>
                  <a:tr h="42349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13.37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14.49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3.25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2.67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8749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8AC4D26-8D5B-44B3-AA59-53F9CA544E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686420"/>
                  </p:ext>
                </p:extLst>
              </p:nvPr>
            </p:nvGraphicFramePr>
            <p:xfrm>
              <a:off x="1" y="2017783"/>
              <a:ext cx="5326602" cy="1273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70587">
                      <a:extLst>
                        <a:ext uri="{9D8B030D-6E8A-4147-A177-3AD203B41FA5}">
                          <a16:colId xmlns:a16="http://schemas.microsoft.com/office/drawing/2014/main" val="4238055562"/>
                        </a:ext>
                      </a:extLst>
                    </a:gridCol>
                    <a:gridCol w="671306">
                      <a:extLst>
                        <a:ext uri="{9D8B030D-6E8A-4147-A177-3AD203B41FA5}">
                          <a16:colId xmlns:a16="http://schemas.microsoft.com/office/drawing/2014/main" val="342087544"/>
                        </a:ext>
                      </a:extLst>
                    </a:gridCol>
                    <a:gridCol w="666275">
                      <a:extLst>
                        <a:ext uri="{9D8B030D-6E8A-4147-A177-3AD203B41FA5}">
                          <a16:colId xmlns:a16="http://schemas.microsoft.com/office/drawing/2014/main" val="2783694190"/>
                        </a:ext>
                      </a:extLst>
                    </a:gridCol>
                    <a:gridCol w="667712">
                      <a:extLst>
                        <a:ext uri="{9D8B030D-6E8A-4147-A177-3AD203B41FA5}">
                          <a16:colId xmlns:a16="http://schemas.microsoft.com/office/drawing/2014/main" val="4029581299"/>
                        </a:ext>
                      </a:extLst>
                    </a:gridCol>
                    <a:gridCol w="661962">
                      <a:extLst>
                        <a:ext uri="{9D8B030D-6E8A-4147-A177-3AD203B41FA5}">
                          <a16:colId xmlns:a16="http://schemas.microsoft.com/office/drawing/2014/main" val="2525427055"/>
                        </a:ext>
                      </a:extLst>
                    </a:gridCol>
                    <a:gridCol w="663399">
                      <a:extLst>
                        <a:ext uri="{9D8B030D-6E8A-4147-A177-3AD203B41FA5}">
                          <a16:colId xmlns:a16="http://schemas.microsoft.com/office/drawing/2014/main" val="3716412938"/>
                        </a:ext>
                      </a:extLst>
                    </a:gridCol>
                    <a:gridCol w="661962">
                      <a:extLst>
                        <a:ext uri="{9D8B030D-6E8A-4147-A177-3AD203B41FA5}">
                          <a16:colId xmlns:a16="http://schemas.microsoft.com/office/drawing/2014/main" val="3918212536"/>
                        </a:ext>
                      </a:extLst>
                    </a:gridCol>
                    <a:gridCol w="663399">
                      <a:extLst>
                        <a:ext uri="{9D8B030D-6E8A-4147-A177-3AD203B41FA5}">
                          <a16:colId xmlns:a16="http://schemas.microsoft.com/office/drawing/2014/main" val="2368716202"/>
                        </a:ext>
                      </a:extLst>
                    </a:gridCol>
                  </a:tblGrid>
                  <a:tr h="362103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09" t="-3390" r="-299091" b="-2576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370" t="-3390" r="-200457" b="-2576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02294" t="-3390" r="-101376" b="-2576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3687" t="-3390" r="-1843" b="-2576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11760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实测值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>
                              <a:effectLst/>
                            </a:rPr>
                            <a:t>设计值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600" kern="100" dirty="0">
                              <a:effectLst/>
                            </a:rPr>
                            <a:t>实测值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573926"/>
                      </a:ext>
                    </a:extLst>
                  </a:tr>
                  <a:tr h="423497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13.37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14.49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3.25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2.67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 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40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87490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3B66F7B-E23E-4E40-B6F6-025C310388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5" y="3416627"/>
            <a:ext cx="4429760" cy="33210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0EDCC9B-2984-4FA2-9C83-AB5EFDD57EDA}"/>
                  </a:ext>
                </a:extLst>
              </p:cNvPr>
              <p:cNvSpPr/>
              <p:nvPr/>
            </p:nvSpPr>
            <p:spPr>
              <a:xfrm>
                <a:off x="5326603" y="1627597"/>
                <a:ext cx="3880152" cy="4763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我们再对实际模型进行模拟：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α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endParaRPr lang="en-US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=(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β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代入实测电阻电容值可以算得：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α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5.34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=0.00225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endParaRPr lang="en-US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=0.65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β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=0.187</m:t>
                    </m:r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=5.85×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1+0.012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1+0.00225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1+0.12155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1+0.65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整个系统的传递函数为：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480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0.0079</m:t>
                          </m:r>
                          <m:sSup>
                            <m:sSupPr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1+0.012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1+0.00225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1+0.12155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1+0.65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0EDCC9B-2984-4FA2-9C83-AB5EFDD57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603" y="1627597"/>
                <a:ext cx="3880152" cy="4763227"/>
              </a:xfrm>
              <a:prstGeom prst="rect">
                <a:avLst/>
              </a:prstGeom>
              <a:blipFill>
                <a:blip r:embed="rId4"/>
                <a:stretch>
                  <a:fillRect l="-1415" t="-1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570963" y="6017528"/>
            <a:ext cx="70564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</a:pPr>
            <a:r>
              <a:rPr lang="en-US" altLang="zh-CN" kern="100" dirty="0">
                <a:latin typeface="Cambria Math" panose="02040503050406030204" pitchFamily="18" charset="0"/>
                <a:ea typeface="Cambria Math" panose="02040503050406030204" pitchFamily="18" charset="0"/>
              </a:rPr>
              <a:t>84.6</a:t>
            </a:r>
            <a:r>
              <a:rPr lang="zh-CN" altLang="zh-CN" kern="100" dirty="0">
                <a:latin typeface="Cambria Math" panose="02040503050406030204" pitchFamily="18" charset="0"/>
              </a:rPr>
              <a:t>°</a:t>
            </a:r>
            <a:endParaRPr lang="zh-CN" altLang="zh-CN" sz="1400" kern="100" dirty="0"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9"/>
    </mc:Choice>
    <mc:Fallback xmlns="">
      <p:transition spd="slow" advTm="1292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Simulink</a:t>
            </a:r>
            <a:r>
              <a:rPr lang="zh-CN" altLang="en-US" dirty="0">
                <a:solidFill>
                  <a:srgbClr val="C00000"/>
                </a:solidFill>
              </a:rPr>
              <a:t>仿真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3.4</a:t>
            </a:r>
            <a:r>
              <a:rPr lang="zh-CN" altLang="en-US" dirty="0"/>
              <a:t>：超前滞后校正设计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172456" y="4824321"/>
                <a:ext cx="1010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56" y="4824321"/>
                <a:ext cx="1010854" cy="369332"/>
              </a:xfrm>
              <a:prstGeom prst="rect">
                <a:avLst/>
              </a:prstGeom>
              <a:blipFill>
                <a:blip r:embed="rId2"/>
                <a:stretch>
                  <a:fillRect t="-8197" r="-424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76A35B0E-73F7-4643-8020-CA628C92B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3" r="-741" b="10497"/>
          <a:stretch/>
        </p:blipFill>
        <p:spPr>
          <a:xfrm>
            <a:off x="2326073" y="1685678"/>
            <a:ext cx="6843989" cy="1267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340FAA-A90A-4E03-A070-8800B75D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1" y="2734119"/>
            <a:ext cx="6211766" cy="38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"/>
    </mc:Choice>
    <mc:Fallback xmlns="">
      <p:transition spd="slow" advTm="846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3.4</a:t>
            </a:r>
            <a:r>
              <a:rPr lang="zh-CN" altLang="en-US" dirty="0"/>
              <a:t>：超前滞后校正设计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94024" y="1548462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校正结果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3253EA-610E-4225-A504-6F0BA5AFAB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7664" y="2657852"/>
            <a:ext cx="3339563" cy="44560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7186B55-C79E-47C5-B9F0-39C4F868E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944440"/>
                  </p:ext>
                </p:extLst>
              </p:nvPr>
            </p:nvGraphicFramePr>
            <p:xfrm>
              <a:off x="1943559" y="1633300"/>
              <a:ext cx="7129419" cy="12279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1633">
                      <a:extLst>
                        <a:ext uri="{9D8B030D-6E8A-4147-A177-3AD203B41FA5}">
                          <a16:colId xmlns:a16="http://schemas.microsoft.com/office/drawing/2014/main" val="2010240191"/>
                        </a:ext>
                      </a:extLst>
                    </a:gridCol>
                    <a:gridCol w="1060796">
                      <a:extLst>
                        <a:ext uri="{9D8B030D-6E8A-4147-A177-3AD203B41FA5}">
                          <a16:colId xmlns:a16="http://schemas.microsoft.com/office/drawing/2014/main" val="2282236737"/>
                        </a:ext>
                      </a:extLst>
                    </a:gridCol>
                    <a:gridCol w="814002">
                      <a:extLst>
                        <a:ext uri="{9D8B030D-6E8A-4147-A177-3AD203B41FA5}">
                          <a16:colId xmlns:a16="http://schemas.microsoft.com/office/drawing/2014/main" val="3187326583"/>
                        </a:ext>
                      </a:extLst>
                    </a:gridCol>
                    <a:gridCol w="1294205">
                      <a:extLst>
                        <a:ext uri="{9D8B030D-6E8A-4147-A177-3AD203B41FA5}">
                          <a16:colId xmlns:a16="http://schemas.microsoft.com/office/drawing/2014/main" val="2417243405"/>
                        </a:ext>
                      </a:extLst>
                    </a:gridCol>
                    <a:gridCol w="840773">
                      <a:extLst>
                        <a:ext uri="{9D8B030D-6E8A-4147-A177-3AD203B41FA5}">
                          <a16:colId xmlns:a16="http://schemas.microsoft.com/office/drawing/2014/main" val="2989921339"/>
                        </a:ext>
                      </a:extLst>
                    </a:gridCol>
                    <a:gridCol w="1136925">
                      <a:extLst>
                        <a:ext uri="{9D8B030D-6E8A-4147-A177-3AD203B41FA5}">
                          <a16:colId xmlns:a16="http://schemas.microsoft.com/office/drawing/2014/main" val="1460403858"/>
                        </a:ext>
                      </a:extLst>
                    </a:gridCol>
                    <a:gridCol w="921085">
                      <a:extLst>
                        <a:ext uri="{9D8B030D-6E8A-4147-A177-3AD203B41FA5}">
                          <a16:colId xmlns:a16="http://schemas.microsoft.com/office/drawing/2014/main" val="327209547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实际计算结果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079241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0.048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-0.096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0.096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ss</m:t>
                                    </m:r>
                                  </m:sub>
                                </m:sSub>
                                <m:r>
                                  <a:rPr lang="en-US" sz="16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kern="1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o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sz="16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6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0.78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9859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7186B55-C79E-47C5-B9F0-39C4F868E8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944440"/>
                  </p:ext>
                </p:extLst>
              </p:nvPr>
            </p:nvGraphicFramePr>
            <p:xfrm>
              <a:off x="1943559" y="1633300"/>
              <a:ext cx="7129419" cy="12279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1633">
                      <a:extLst>
                        <a:ext uri="{9D8B030D-6E8A-4147-A177-3AD203B41FA5}">
                          <a16:colId xmlns:a16="http://schemas.microsoft.com/office/drawing/2014/main" val="2010240191"/>
                        </a:ext>
                      </a:extLst>
                    </a:gridCol>
                    <a:gridCol w="1060796">
                      <a:extLst>
                        <a:ext uri="{9D8B030D-6E8A-4147-A177-3AD203B41FA5}">
                          <a16:colId xmlns:a16="http://schemas.microsoft.com/office/drawing/2014/main" val="2282236737"/>
                        </a:ext>
                      </a:extLst>
                    </a:gridCol>
                    <a:gridCol w="814002">
                      <a:extLst>
                        <a:ext uri="{9D8B030D-6E8A-4147-A177-3AD203B41FA5}">
                          <a16:colId xmlns:a16="http://schemas.microsoft.com/office/drawing/2014/main" val="3187326583"/>
                        </a:ext>
                      </a:extLst>
                    </a:gridCol>
                    <a:gridCol w="1294205">
                      <a:extLst>
                        <a:ext uri="{9D8B030D-6E8A-4147-A177-3AD203B41FA5}">
                          <a16:colId xmlns:a16="http://schemas.microsoft.com/office/drawing/2014/main" val="2417243405"/>
                        </a:ext>
                      </a:extLst>
                    </a:gridCol>
                    <a:gridCol w="840773">
                      <a:extLst>
                        <a:ext uri="{9D8B030D-6E8A-4147-A177-3AD203B41FA5}">
                          <a16:colId xmlns:a16="http://schemas.microsoft.com/office/drawing/2014/main" val="2989921339"/>
                        </a:ext>
                      </a:extLst>
                    </a:gridCol>
                    <a:gridCol w="1136925">
                      <a:extLst>
                        <a:ext uri="{9D8B030D-6E8A-4147-A177-3AD203B41FA5}">
                          <a16:colId xmlns:a16="http://schemas.microsoft.com/office/drawing/2014/main" val="1460403858"/>
                        </a:ext>
                      </a:extLst>
                    </a:gridCol>
                    <a:gridCol w="921085">
                      <a:extLst>
                        <a:ext uri="{9D8B030D-6E8A-4147-A177-3AD203B41FA5}">
                          <a16:colId xmlns:a16="http://schemas.microsoft.com/office/drawing/2014/main" val="327209547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最大值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最小值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Uo</a:t>
                          </a:r>
                          <a:r>
                            <a:rPr lang="zh-CN" sz="1600" kern="100">
                              <a:effectLst/>
                            </a:rPr>
                            <a:t>取值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理论计算值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Ess</a:t>
                          </a:r>
                          <a:r>
                            <a:rPr lang="zh-CN" sz="1600" kern="100">
                              <a:effectLst/>
                            </a:rPr>
                            <a:t>实际计算公式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 err="1">
                              <a:effectLst/>
                            </a:rPr>
                            <a:t>Ess</a:t>
                          </a:r>
                          <a:r>
                            <a:rPr lang="zh-CN" sz="1600" kern="100" dirty="0">
                              <a:effectLst/>
                            </a:rPr>
                            <a:t>实际计算结果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07924140"/>
                      </a:ext>
                    </a:extLst>
                  </a:tr>
                  <a:tr h="496443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0.048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-0.096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0.096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6761" t="-159756" r="-225352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>
                              <a:effectLst/>
                            </a:rPr>
                            <a:t>1</a:t>
                          </a:r>
                          <a:r>
                            <a:rPr lang="zh-CN" sz="16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45989" t="-159756" r="-82888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600" kern="100" dirty="0">
                              <a:effectLst/>
                            </a:rPr>
                            <a:t>0.78</a:t>
                          </a:r>
                          <a:r>
                            <a:rPr lang="zh-CN" sz="1600" kern="100" dirty="0">
                              <a:effectLst/>
                            </a:rPr>
                            <a:t>°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9859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CDBD20-3630-40D5-8066-7DC4CF79B65A}"/>
                  </a:ext>
                </a:extLst>
              </p:cNvPr>
              <p:cNvSpPr/>
              <p:nvPr/>
            </p:nvSpPr>
            <p:spPr>
              <a:xfrm>
                <a:off x="4294187" y="4178222"/>
                <a:ext cx="5056606" cy="1225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理论值：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480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=1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实际值：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𝑠𝑠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0.096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0.3766×0.324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=0.78</m:t>
                      </m:r>
                      <m:r>
                        <a:rPr lang="zh-CN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°</m:t>
                      </m:r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CDBD20-3630-40D5-8066-7DC4CF79B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87" y="4178222"/>
                <a:ext cx="5056606" cy="1225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3"/>
    </mc:Choice>
    <mc:Fallback xmlns="">
      <p:transition spd="slow" advTm="9113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r>
              <a:rPr lang="zh-CN" altLang="en-US" dirty="0"/>
              <a:t>：校正方法对比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00636"/>
              </p:ext>
            </p:extLst>
          </p:nvPr>
        </p:nvGraphicFramePr>
        <p:xfrm>
          <a:off x="1249968" y="1774067"/>
          <a:ext cx="6789850" cy="2987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4582">
                  <a:extLst>
                    <a:ext uri="{9D8B030D-6E8A-4147-A177-3AD203B41FA5}">
                      <a16:colId xmlns:a16="http://schemas.microsoft.com/office/drawing/2014/main" val="2549901748"/>
                    </a:ext>
                  </a:extLst>
                </a:gridCol>
                <a:gridCol w="939853">
                  <a:extLst>
                    <a:ext uri="{9D8B030D-6E8A-4147-A177-3AD203B41FA5}">
                      <a16:colId xmlns:a16="http://schemas.microsoft.com/office/drawing/2014/main" val="3640899808"/>
                    </a:ext>
                  </a:extLst>
                </a:gridCol>
                <a:gridCol w="1151829">
                  <a:extLst>
                    <a:ext uri="{9D8B030D-6E8A-4147-A177-3AD203B41FA5}">
                      <a16:colId xmlns:a16="http://schemas.microsoft.com/office/drawing/2014/main" val="770415492"/>
                    </a:ext>
                  </a:extLst>
                </a:gridCol>
                <a:gridCol w="1514665">
                  <a:extLst>
                    <a:ext uri="{9D8B030D-6E8A-4147-A177-3AD203B41FA5}">
                      <a16:colId xmlns:a16="http://schemas.microsoft.com/office/drawing/2014/main" val="1083559056"/>
                    </a:ext>
                  </a:extLst>
                </a:gridCol>
                <a:gridCol w="1658921">
                  <a:extLst>
                    <a:ext uri="{9D8B030D-6E8A-4147-A177-3AD203B41FA5}">
                      <a16:colId xmlns:a16="http://schemas.microsoft.com/office/drawing/2014/main" val="3308493549"/>
                    </a:ext>
                  </a:extLst>
                </a:gridCol>
              </a:tblGrid>
              <a:tr h="80139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UO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取值</a:t>
                      </a: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/V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Ess</a:t>
                      </a: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计算结果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设计的相位裕量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校正后的相位裕量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2674503"/>
                  </a:ext>
                </a:extLst>
              </a:tr>
              <a:tr h="51729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PID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0.44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3.60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109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9819918"/>
                  </a:ext>
                </a:extLst>
              </a:tr>
              <a:tr h="53460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超前校正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0.480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3.93</a:t>
                      </a: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39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9078538"/>
                  </a:ext>
                </a:extLst>
              </a:tr>
              <a:tr h="534603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滞后校正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0.480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3.93</a:t>
                      </a: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39.3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375548"/>
                  </a:ext>
                </a:extLst>
              </a:tr>
              <a:tr h="59981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超前滞后校正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0.096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0.78</a:t>
                      </a:r>
                      <a:r>
                        <a:rPr lang="zh-CN" sz="1400" kern="10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  <a:endParaRPr lang="zh-CN" sz="11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84.6</a:t>
                      </a:r>
                      <a:r>
                        <a:rPr lang="zh-CN" sz="1400" kern="100" dirty="0">
                          <a:effectLst/>
                          <a:latin typeface="Cambria Math" panose="02040503050406030204" pitchFamily="18" charset="0"/>
                        </a:rPr>
                        <a:t>°</a:t>
                      </a:r>
                      <a:endParaRPr lang="zh-CN" sz="11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85305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871267" y="4882548"/>
            <a:ext cx="7787887" cy="150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 PID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是最常用的系统校正方法之一，它是一种无模型校正方法，因而这里我们采用的是边界稳定法来进行设计。可以看到，加入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PID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整定之后的系统相位裕量明显增大，反映出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PID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校正对系统的动态特性具有很好的改善能力。因为它的简单易设计以及优良的校正效果，人们常常使用它来进行系统优化。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22"/>
    </mc:Choice>
    <mc:Fallback xmlns="">
      <p:transition spd="slow" advTm="3682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内容占位符 1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100474705"/>
                  </p:ext>
                </p:extLst>
              </p:nvPr>
            </p:nvGraphicFramePr>
            <p:xfrm>
              <a:off x="809339" y="1897810"/>
              <a:ext cx="7773946" cy="43843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3720">
                      <a:extLst>
                        <a:ext uri="{9D8B030D-6E8A-4147-A177-3AD203B41FA5}">
                          <a16:colId xmlns:a16="http://schemas.microsoft.com/office/drawing/2014/main" val="4252965166"/>
                        </a:ext>
                      </a:extLst>
                    </a:gridCol>
                    <a:gridCol w="3341013">
                      <a:extLst>
                        <a:ext uri="{9D8B030D-6E8A-4147-A177-3AD203B41FA5}">
                          <a16:colId xmlns:a16="http://schemas.microsoft.com/office/drawing/2014/main" val="1471219543"/>
                        </a:ext>
                      </a:extLst>
                    </a:gridCol>
                    <a:gridCol w="2899213">
                      <a:extLst>
                        <a:ext uri="{9D8B030D-6E8A-4147-A177-3AD203B41FA5}">
                          <a16:colId xmlns:a16="http://schemas.microsoft.com/office/drawing/2014/main" val="857364036"/>
                        </a:ext>
                      </a:extLst>
                    </a:gridCol>
                  </a:tblGrid>
                  <a:tr h="40907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超前校正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滞后校正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2985679841"/>
                      </a:ext>
                    </a:extLst>
                  </a:tr>
                  <a:tr h="40907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主要思想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改变瞬态性能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改变稳态响应特性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3984212908"/>
                      </a:ext>
                    </a:extLst>
                  </a:tr>
                  <a:tr h="133429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影响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r>
                            <a:rPr lang="zh-CN" sz="1800" kern="100" dirty="0">
                              <a:effectLst/>
                            </a:rPr>
                            <a:t>）在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800" kern="100" dirty="0">
                              <a:effectLst/>
                            </a:rPr>
                            <a:t>附近的斜率绝对值减小，增大幅值裕量和相位裕量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r>
                            <a:rPr lang="zh-CN" sz="1800" kern="100" dirty="0">
                              <a:effectLst/>
                            </a:rPr>
                            <a:t>）增加带宽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3</a:t>
                          </a:r>
                          <a:r>
                            <a:rPr lang="zh-CN" sz="1800" kern="100" dirty="0">
                              <a:effectLst/>
                            </a:rPr>
                            <a:t>）减小超调量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4</a:t>
                          </a:r>
                          <a:r>
                            <a:rPr lang="zh-CN" sz="1800" kern="100" dirty="0">
                              <a:effectLst/>
                            </a:rPr>
                            <a:t>）对于稳态误差没有影响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r>
                            <a:rPr lang="zh-CN" sz="1800" kern="100" dirty="0">
                              <a:effectLst/>
                            </a:rPr>
                            <a:t>）不改变稳定性，但是减少稳态误差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r>
                            <a:rPr lang="zh-CN" sz="1800" kern="100" dirty="0">
                              <a:effectLst/>
                            </a:rPr>
                            <a:t>）降低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800" kern="100" dirty="0">
                              <a:effectLst/>
                            </a:rPr>
                            <a:t>和闭环带宽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3</a:t>
                          </a:r>
                          <a:r>
                            <a:rPr lang="zh-CN" sz="1800" kern="100" dirty="0">
                              <a:effectLst/>
                            </a:rPr>
                            <a:t>）开环增益、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oMath>
                          </a14:m>
                          <a:r>
                            <a:rPr lang="zh-CN" sz="1800" kern="100" dirty="0">
                              <a:effectLst/>
                            </a:rPr>
                            <a:t>、</a:t>
                          </a:r>
                          <a:r>
                            <a:rPr lang="en-US" sz="1800" kern="100" dirty="0">
                              <a:effectLst/>
                            </a:rPr>
                            <a:t>GM</a:t>
                          </a:r>
                          <a:r>
                            <a:rPr lang="zh-CN" sz="1800" kern="100" dirty="0">
                              <a:effectLst/>
                            </a:rPr>
                            <a:t>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800" kern="100" dirty="0">
                              <a:effectLst/>
                            </a:rPr>
                            <a:t>都增大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2365639084"/>
                      </a:ext>
                    </a:extLst>
                  </a:tr>
                  <a:tr h="106743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缺点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r>
                            <a:rPr lang="zh-CN" sz="1800" kern="100" dirty="0">
                              <a:effectLst/>
                            </a:rPr>
                            <a:t>）大的带宽会降低噪音的过滤效果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r>
                            <a:rPr lang="zh-CN" sz="1800" kern="100" dirty="0">
                              <a:effectLst/>
                            </a:rPr>
                            <a:t>）对于被动网络需要额外的放大器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窄带宽增加了响应时间。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3045631946"/>
                      </a:ext>
                    </a:extLst>
                  </a:tr>
                  <a:tr h="106743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应用于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1</a:t>
                          </a:r>
                          <a:r>
                            <a:rPr lang="zh-CN" sz="1800" kern="100">
                              <a:effectLst/>
                            </a:rPr>
                            <a:t>）能够额外增加的相位裕量小于</a:t>
                          </a:r>
                          <a:r>
                            <a:rPr lang="en-US" sz="1800" kern="100">
                              <a:effectLst/>
                            </a:rPr>
                            <a:t>55</a:t>
                          </a:r>
                          <a:r>
                            <a:rPr lang="zh-CN" sz="18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2</a:t>
                          </a:r>
                          <a:r>
                            <a:rPr lang="zh-CN" sz="1800" kern="100">
                              <a:effectLst/>
                            </a:rPr>
                            <a:t>）需要宽的带宽和快速响应</a:t>
                          </a:r>
                          <a:endParaRPr lang="zh-CN" sz="1600" kern="10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3</a:t>
                          </a:r>
                          <a:r>
                            <a:rPr lang="zh-CN" sz="1800" kern="100">
                              <a:effectLst/>
                            </a:rPr>
                            <a:t>）对于高频的噪音没有影响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(1)</a:t>
                          </a:r>
                          <a:r>
                            <a:rPr lang="zh-CN" sz="1800" kern="100" dirty="0">
                              <a:effectLst/>
                            </a:rPr>
                            <a:t>在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8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800" kern="100" dirty="0">
                              <a:effectLst/>
                            </a:rPr>
                            <a:t>左右相位滞后较快。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(2)</a:t>
                          </a:r>
                          <a:r>
                            <a:rPr lang="zh-CN" sz="1800" kern="100" dirty="0">
                              <a:effectLst/>
                            </a:rPr>
                            <a:t>带宽和瞬态响应满足要求。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(3)</a:t>
                          </a:r>
                          <a:r>
                            <a:rPr lang="zh-CN" sz="1800" kern="100" dirty="0">
                              <a:effectLst/>
                            </a:rPr>
                            <a:t>要求衰减噪声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(4)</a:t>
                          </a:r>
                          <a:r>
                            <a:rPr lang="zh-CN" sz="1800" kern="100" dirty="0">
                              <a:effectLst/>
                            </a:rPr>
                            <a:t>低频时相位裕度可以满足。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12497994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内容占位符 1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2100474705"/>
                  </p:ext>
                </p:extLst>
              </p:nvPr>
            </p:nvGraphicFramePr>
            <p:xfrm>
              <a:off x="809339" y="1897810"/>
              <a:ext cx="7773946" cy="43843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33720">
                      <a:extLst>
                        <a:ext uri="{9D8B030D-6E8A-4147-A177-3AD203B41FA5}">
                          <a16:colId xmlns:a16="http://schemas.microsoft.com/office/drawing/2014/main" val="4252965166"/>
                        </a:ext>
                      </a:extLst>
                    </a:gridCol>
                    <a:gridCol w="3341013">
                      <a:extLst>
                        <a:ext uri="{9D8B030D-6E8A-4147-A177-3AD203B41FA5}">
                          <a16:colId xmlns:a16="http://schemas.microsoft.com/office/drawing/2014/main" val="1471219543"/>
                        </a:ext>
                      </a:extLst>
                    </a:gridCol>
                    <a:gridCol w="2899213">
                      <a:extLst>
                        <a:ext uri="{9D8B030D-6E8A-4147-A177-3AD203B41FA5}">
                          <a16:colId xmlns:a16="http://schemas.microsoft.com/office/drawing/2014/main" val="857364036"/>
                        </a:ext>
                      </a:extLst>
                    </a:gridCol>
                  </a:tblGrid>
                  <a:tr h="40907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en-US" sz="1800" kern="100" dirty="0">
                              <a:effectLst/>
                            </a:rPr>
                            <a:t> 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超前校正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滞后校正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2985679841"/>
                      </a:ext>
                    </a:extLst>
                  </a:tr>
                  <a:tr h="409078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主要思想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改变瞬态性能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改变稳态响应特性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3984212908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影响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037" marR="44037" marT="0" marB="0">
                        <a:blipFill>
                          <a:blip r:embed="rId2"/>
                          <a:stretch>
                            <a:fillRect l="-46084" t="-65044" r="-87432" b="-16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037" marR="44037" marT="0" marB="0">
                        <a:blipFill>
                          <a:blip r:embed="rId2"/>
                          <a:stretch>
                            <a:fillRect l="-168487" t="-65044" r="-840" b="-169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639084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缺点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1</a:t>
                          </a:r>
                          <a:r>
                            <a:rPr lang="zh-CN" sz="1800" kern="100" dirty="0">
                              <a:effectLst/>
                            </a:rPr>
                            <a:t>）大的带宽会降低噪音的过滤效果</a:t>
                          </a:r>
                          <a:endParaRPr lang="zh-CN" sz="1600" kern="100" dirty="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（</a:t>
                          </a:r>
                          <a:r>
                            <a:rPr lang="en-US" sz="1800" kern="100" dirty="0">
                              <a:effectLst/>
                            </a:rPr>
                            <a:t>2</a:t>
                          </a:r>
                          <a:r>
                            <a:rPr lang="zh-CN" sz="1800" kern="100" dirty="0">
                              <a:effectLst/>
                            </a:rPr>
                            <a:t>）对于被动网络需要额外的放大器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 dirty="0">
                              <a:effectLst/>
                            </a:rPr>
                            <a:t>窄带宽增加了响应时间。</a:t>
                          </a:r>
                          <a:endParaRPr lang="zh-CN" sz="16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extLst>
                      <a:ext uri="{0D108BD9-81ED-4DB2-BD59-A6C34878D82A}">
                        <a16:rowId xmlns:a16="http://schemas.microsoft.com/office/drawing/2014/main" val="3045631946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应用于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1</a:t>
                          </a:r>
                          <a:r>
                            <a:rPr lang="zh-CN" sz="1800" kern="100">
                              <a:effectLst/>
                            </a:rPr>
                            <a:t>）能够额外增加的相位裕量小于</a:t>
                          </a:r>
                          <a:r>
                            <a:rPr lang="en-US" sz="1800" kern="100">
                              <a:effectLst/>
                            </a:rPr>
                            <a:t>55</a:t>
                          </a:r>
                          <a:r>
                            <a:rPr lang="zh-CN" sz="1800" kern="100">
                              <a:effectLst/>
                            </a:rPr>
                            <a:t>°</a:t>
                          </a:r>
                          <a:endParaRPr lang="zh-CN" sz="1600" kern="10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2</a:t>
                          </a:r>
                          <a:r>
                            <a:rPr lang="zh-CN" sz="1800" kern="100">
                              <a:effectLst/>
                            </a:rPr>
                            <a:t>）需要宽的带宽和快速响应</a:t>
                          </a:r>
                          <a:endParaRPr lang="zh-CN" sz="1600" kern="100">
                            <a:effectLst/>
                          </a:endParaRPr>
                        </a:p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zh-CN" sz="1800" kern="100">
                              <a:effectLst/>
                            </a:rPr>
                            <a:t>（</a:t>
                          </a:r>
                          <a:r>
                            <a:rPr lang="en-US" sz="1800" kern="100">
                              <a:effectLst/>
                            </a:rPr>
                            <a:t>3</a:t>
                          </a:r>
                          <a:r>
                            <a:rPr lang="zh-CN" sz="1800" kern="100">
                              <a:effectLst/>
                            </a:rPr>
                            <a:t>）对于高频的噪音没有影响</a:t>
                          </a:r>
                          <a:endParaRPr lang="zh-CN" sz="16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44037" marR="44037" marT="0" marB="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44037" marR="44037" marT="0" marB="0">
                        <a:blipFill>
                          <a:blip r:embed="rId2"/>
                          <a:stretch>
                            <a:fillRect l="-168487" t="-307222" r="-840" b="-1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97994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</a:t>
            </a:r>
            <a:r>
              <a:rPr lang="zh-CN" altLang="en-US" dirty="0"/>
              <a:t>：校正方法对比</a:t>
            </a:r>
          </a:p>
        </p:txBody>
      </p:sp>
    </p:spTree>
    <p:extLst>
      <p:ext uri="{BB962C8B-B14F-4D97-AF65-F5344CB8AC3E}">
        <p14:creationId xmlns:p14="http://schemas.microsoft.com/office/powerpoint/2010/main" val="38051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52"/>
    </mc:Choice>
    <mc:Fallback xmlns="">
      <p:transition spd="slow" advTm="3515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</a:t>
            </a:r>
            <a:r>
              <a:rPr lang="zh-CN" altLang="en-US" dirty="0"/>
              <a:t>：总结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4026" y="4606505"/>
            <a:ext cx="805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谢敬鱼：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本课程通过实践巩固了上学期所学的校正系统设计相关的知识，由理论转实践感觉很棒！与其他实验不同，随动实验要求我们自己设计，这种体验很棒！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233980-A986-48D7-AADE-E6DDBA535CFC}"/>
              </a:ext>
            </a:extLst>
          </p:cNvPr>
          <p:cNvSpPr txBox="1"/>
          <p:nvPr/>
        </p:nvSpPr>
        <p:spPr>
          <a:xfrm>
            <a:off x="494026" y="2616480"/>
            <a:ext cx="805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郭江健：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  </a:t>
            </a:r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在课程设计过程中，我们重温了上学期自动控制中所学的相关内容，并运用它们进行了系统设计和测定，亲身体验到了随动系统知识的应用价值。</a:t>
            </a:r>
          </a:p>
        </p:txBody>
      </p:sp>
    </p:spTree>
    <p:extLst>
      <p:ext uri="{BB962C8B-B14F-4D97-AF65-F5344CB8AC3E}">
        <p14:creationId xmlns:p14="http://schemas.microsoft.com/office/powerpoint/2010/main" val="19134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"/>
    </mc:Choice>
    <mc:Fallback xmlns="">
      <p:transition spd="slow" advTm="116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：实验原理及静态性测量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968574"/>
              </p:ext>
            </p:extLst>
          </p:nvPr>
        </p:nvGraphicFramePr>
        <p:xfrm>
          <a:off x="217488" y="2176463"/>
          <a:ext cx="27082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公式" r:id="rId3" imgW="1866900" imgH="228600" progId="Equation.3">
                  <p:embed/>
                </p:oleObj>
              </mc:Choice>
              <mc:Fallback>
                <p:oleObj name="公式" r:id="rId3" imgW="1866900" imgH="22860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8" y="2176463"/>
                        <a:ext cx="2708275" cy="376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623025"/>
              </p:ext>
            </p:extLst>
          </p:nvPr>
        </p:nvGraphicFramePr>
        <p:xfrm>
          <a:off x="3043680" y="2065904"/>
          <a:ext cx="2091079" cy="641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公式" r:id="rId5" imgW="1447172" imgH="444307" progId="Equation.3">
                  <p:embed/>
                </p:oleObj>
              </mc:Choice>
              <mc:Fallback>
                <p:oleObj name="公式" r:id="rId5" imgW="1447172" imgH="444307" progId="Equation.3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680" y="2065904"/>
                        <a:ext cx="2091079" cy="6419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24222"/>
              </p:ext>
            </p:extLst>
          </p:nvPr>
        </p:nvGraphicFramePr>
        <p:xfrm>
          <a:off x="5288484" y="2033650"/>
          <a:ext cx="1442149" cy="674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name="公式" r:id="rId7" imgW="977900" imgH="457200" progId="Equation.3">
                  <p:embed/>
                </p:oleObj>
              </mc:Choice>
              <mc:Fallback>
                <p:oleObj name="公式" r:id="rId7" imgW="977900" imgH="457200" progId="Equation.3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484" y="2033650"/>
                        <a:ext cx="1442149" cy="674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716456"/>
              </p:ext>
            </p:extLst>
          </p:nvPr>
        </p:nvGraphicFramePr>
        <p:xfrm>
          <a:off x="6804156" y="1997412"/>
          <a:ext cx="2322089" cy="710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公式" r:id="rId9" imgW="1701800" imgH="520700" progId="Equation.3">
                  <p:embed/>
                </p:oleObj>
              </mc:Choice>
              <mc:Fallback>
                <p:oleObj name="公式" r:id="rId9" imgW="1701800" imgH="520700" progId="Equation.3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156" y="1997412"/>
                        <a:ext cx="2322089" cy="7104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下箭头 19"/>
          <p:cNvSpPr/>
          <p:nvPr/>
        </p:nvSpPr>
        <p:spPr>
          <a:xfrm>
            <a:off x="4418979" y="4487345"/>
            <a:ext cx="653333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966157" y="5232844"/>
          <a:ext cx="7211685" cy="1020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r:id="rId11" imgW="3502152" imgH="493776" progId="CorelDRAW.Graphic.11">
                  <p:embed/>
                </p:oleObj>
              </mc:Choice>
              <mc:Fallback>
                <p:oleObj r:id="rId11" imgW="3502152" imgH="493776" progId="CorelDRAW.Graphic.11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157" y="5232844"/>
                        <a:ext cx="7211685" cy="10205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下箭头 19">
            <a:extLst>
              <a:ext uri="{FF2B5EF4-FFF2-40B4-BE49-F238E27FC236}">
                <a16:creationId xmlns:a16="http://schemas.microsoft.com/office/drawing/2014/main" id="{192EEBDC-CED7-4A02-A27E-572F9F7C9387}"/>
              </a:ext>
            </a:extLst>
          </p:cNvPr>
          <p:cNvSpPr/>
          <p:nvPr/>
        </p:nvSpPr>
        <p:spPr>
          <a:xfrm>
            <a:off x="4418979" y="2911823"/>
            <a:ext cx="653333" cy="457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41A096-102A-4266-B78E-9DDB88F11A6F}"/>
                  </a:ext>
                </a:extLst>
              </p:cNvPr>
              <p:cNvSpPr txBox="1"/>
              <p:nvPr/>
            </p:nvSpPr>
            <p:spPr>
              <a:xfrm>
                <a:off x="284574" y="3853728"/>
                <a:ext cx="2574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≤20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741A096-102A-4266-B78E-9DDB88F1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4" y="3853728"/>
                <a:ext cx="2574102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049F5F4-B4C6-4B8D-BDC9-4DD04130DDE7}"/>
                  </a:ext>
                </a:extLst>
              </p:cNvPr>
              <p:cNvSpPr txBox="1"/>
              <p:nvPr/>
            </p:nvSpPr>
            <p:spPr>
              <a:xfrm>
                <a:off x="3848348" y="3854547"/>
                <a:ext cx="897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𝑇𝑐</m:t>
                    </m:r>
                  </m:oMath>
                </a14:m>
                <a:r>
                  <a:rPr lang="zh-CN" altLang="en-US" dirty="0"/>
                  <a:t>很小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049F5F4-B4C6-4B8D-BDC9-4DD04130D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348" y="3854547"/>
                <a:ext cx="897297" cy="369332"/>
              </a:xfrm>
              <a:prstGeom prst="rect">
                <a:avLst/>
              </a:prstGeom>
              <a:blipFill>
                <a:blip r:embed="rId14"/>
                <a:stretch>
                  <a:fillRect t="-8197" r="-612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9D96F14-A655-4B12-81C6-A63013862A13}"/>
                  </a:ext>
                </a:extLst>
              </p:cNvPr>
              <p:cNvSpPr txBox="1"/>
              <p:nvPr/>
            </p:nvSpPr>
            <p:spPr>
              <a:xfrm>
                <a:off x="7325472" y="3853728"/>
                <a:ext cx="1074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9D96F14-A655-4B12-81C6-A6301386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472" y="3853728"/>
                <a:ext cx="10748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813680E-4B7F-4D22-B2AF-7516A2749BE4}"/>
              </a:ext>
            </a:extLst>
          </p:cNvPr>
          <p:cNvSpPr txBox="1"/>
          <p:nvPr/>
        </p:nvSpPr>
        <p:spPr>
          <a:xfrm>
            <a:off x="5468021" y="438705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简化为</a:t>
            </a:r>
            <a:r>
              <a:rPr lang="en-US" altLang="zh-CN" dirty="0"/>
              <a:t>K1~K5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"/>
    </mc:Choice>
    <mc:Fallback xmlns="">
      <p:transition spd="slow" advTm="43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1494" y="1632131"/>
            <a:ext cx="526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2"/>
    </mc:Choice>
    <mc:Fallback xmlns="">
      <p:transition spd="slow" advTm="165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：实验原理及静特性测量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B5C0BB0-6E78-4F6A-BC55-87AB477A9DF8}"/>
              </a:ext>
            </a:extLst>
          </p:cNvPr>
          <p:cNvPicPr/>
          <p:nvPr/>
        </p:nvPicPr>
        <p:blipFill rotWithShape="1">
          <a:blip r:embed="rId2"/>
          <a:srcRect l="-1204" t="2938" r="1204" b="2041"/>
          <a:stretch/>
        </p:blipFill>
        <p:spPr bwMode="auto">
          <a:xfrm>
            <a:off x="71022" y="1571623"/>
            <a:ext cx="3239988" cy="2397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EEB314-C223-4941-AEB1-E886AED62706}"/>
              </a:ext>
            </a:extLst>
          </p:cNvPr>
          <p:cNvSpPr txBox="1"/>
          <p:nvPr/>
        </p:nvSpPr>
        <p:spPr>
          <a:xfrm>
            <a:off x="222798" y="17157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测角装置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D195A59-8A12-4E6D-9462-0263F20E618D}"/>
              </a:ext>
            </a:extLst>
          </p:cNvPr>
          <p:cNvPicPr/>
          <p:nvPr/>
        </p:nvPicPr>
        <p:blipFill rotWithShape="1">
          <a:blip r:embed="rId3"/>
          <a:srcRect t="1721" r="1637" b="1439"/>
          <a:stretch/>
        </p:blipFill>
        <p:spPr bwMode="auto">
          <a:xfrm>
            <a:off x="3462786" y="1571623"/>
            <a:ext cx="3239989" cy="2454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373ED4-B9C1-4075-BDA3-1CCC57388AF1}"/>
              </a:ext>
            </a:extLst>
          </p:cNvPr>
          <p:cNvSpPr txBox="1"/>
          <p:nvPr/>
        </p:nvSpPr>
        <p:spPr>
          <a:xfrm>
            <a:off x="3628952" y="33203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相敏整流器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84E2ED5-4DE3-4BF9-AFFC-FF6F2FFB15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9425" y="3992595"/>
            <a:ext cx="3184721" cy="23978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682AD1-0BAB-45E3-B592-087CC15B972E}"/>
              </a:ext>
            </a:extLst>
          </p:cNvPr>
          <p:cNvSpPr txBox="1"/>
          <p:nvPr/>
        </p:nvSpPr>
        <p:spPr>
          <a:xfrm>
            <a:off x="222798" y="42626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运算放大器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F14D759-9643-43AB-A35F-DB7FEF681922}"/>
              </a:ext>
            </a:extLst>
          </p:cNvPr>
          <p:cNvPicPr/>
          <p:nvPr/>
        </p:nvPicPr>
        <p:blipFill rotWithShape="1">
          <a:blip r:embed="rId5"/>
          <a:srcRect r="3441" b="5058"/>
          <a:stretch/>
        </p:blipFill>
        <p:spPr bwMode="auto">
          <a:xfrm>
            <a:off x="3462786" y="3992595"/>
            <a:ext cx="3185709" cy="2491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76B1ED-E5F2-494C-AA70-180881762D9E}"/>
              </a:ext>
            </a:extLst>
          </p:cNvPr>
          <p:cNvSpPr txBox="1"/>
          <p:nvPr/>
        </p:nvSpPr>
        <p:spPr>
          <a:xfrm>
            <a:off x="3544870" y="42626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功率放大器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FAF2F6-05C1-4A70-83A3-0575206D753C}"/>
              </a:ext>
            </a:extLst>
          </p:cNvPr>
          <p:cNvSpPr txBox="1"/>
          <p:nvPr/>
        </p:nvSpPr>
        <p:spPr>
          <a:xfrm>
            <a:off x="7297444" y="2396971"/>
            <a:ext cx="16237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部件静特性的测量方法时在该部件的输入端加一输入量，然后测量其稳态输出值。静态增益就是输出与输入量之比值。</a:t>
            </a:r>
          </a:p>
        </p:txBody>
      </p:sp>
    </p:spTree>
    <p:extLst>
      <p:ext uri="{BB962C8B-B14F-4D97-AF65-F5344CB8AC3E}">
        <p14:creationId xmlns:p14="http://schemas.microsoft.com/office/powerpoint/2010/main" val="2364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"/>
    </mc:Choice>
    <mc:Fallback xmlns="">
      <p:transition spd="slow" advTm="35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：实验原理及静特性测量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0BB385-A75B-46FB-99AC-7F05F1C48A07}"/>
              </a:ext>
            </a:extLst>
          </p:cNvPr>
          <p:cNvSpPr txBox="1"/>
          <p:nvPr/>
        </p:nvSpPr>
        <p:spPr>
          <a:xfrm>
            <a:off x="0" y="2157274"/>
            <a:ext cx="612218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dirty="0"/>
              <a:t>旋转变压器</a:t>
            </a:r>
            <a:r>
              <a:rPr lang="zh-CN" altLang="en-US" dirty="0"/>
              <a:t>：</a:t>
            </a:r>
            <a:r>
              <a:rPr lang="zh-CN" altLang="zh-CN" dirty="0"/>
              <a:t>线性工作区间大致为</a:t>
            </a:r>
            <a:r>
              <a:rPr lang="en-US" altLang="zh-CN" dirty="0"/>
              <a:t>-50</a:t>
            </a:r>
            <a:r>
              <a:rPr lang="zh-CN" altLang="zh-CN" dirty="0"/>
              <a:t>°</a:t>
            </a:r>
            <a:r>
              <a:rPr lang="en-US" altLang="zh-CN" dirty="0"/>
              <a:t>~50</a:t>
            </a:r>
            <a:r>
              <a:rPr lang="zh-CN" altLang="zh-CN" dirty="0"/>
              <a:t>°，</a:t>
            </a:r>
            <a:endParaRPr lang="en-US" altLang="zh-CN" dirty="0"/>
          </a:p>
          <a:p>
            <a:pPr lvl="0"/>
            <a:r>
              <a:rPr lang="zh-CN" altLang="zh-CN" dirty="0"/>
              <a:t>当角度偏差大于</a:t>
            </a:r>
            <a:r>
              <a:rPr lang="en-US" altLang="zh-CN" dirty="0"/>
              <a:t>80</a:t>
            </a:r>
            <a:r>
              <a:rPr lang="zh-CN" altLang="zh-CN" dirty="0"/>
              <a:t>°时，输出电压趋于饱和值，约为</a:t>
            </a:r>
            <a:r>
              <a:rPr lang="en-US" altLang="zh-CN" dirty="0"/>
              <a:t>24V</a:t>
            </a:r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相敏整流器</a:t>
            </a:r>
            <a:r>
              <a:rPr lang="zh-CN" altLang="en-US" dirty="0"/>
              <a:t>：</a:t>
            </a:r>
            <a:r>
              <a:rPr lang="zh-CN" altLang="zh-CN" dirty="0"/>
              <a:t>线性工作区间大致为</a:t>
            </a:r>
            <a:r>
              <a:rPr lang="en-US" altLang="zh-CN" dirty="0"/>
              <a:t>-40</a:t>
            </a:r>
            <a:r>
              <a:rPr lang="zh-CN" altLang="zh-CN" dirty="0"/>
              <a:t>°</a:t>
            </a:r>
            <a:r>
              <a:rPr lang="en-US" altLang="zh-CN" dirty="0"/>
              <a:t>~40</a:t>
            </a:r>
            <a:r>
              <a:rPr lang="zh-CN" altLang="zh-CN" dirty="0"/>
              <a:t>°，</a:t>
            </a:r>
            <a:endParaRPr lang="en-US" altLang="zh-CN" dirty="0"/>
          </a:p>
          <a:p>
            <a:pPr lvl="0"/>
            <a:r>
              <a:rPr lang="zh-CN" altLang="zh-CN" dirty="0"/>
              <a:t>当角度偏差大于</a:t>
            </a:r>
            <a:r>
              <a:rPr lang="en-US" altLang="zh-CN" dirty="0"/>
              <a:t>70</a:t>
            </a:r>
            <a:r>
              <a:rPr lang="zh-CN" altLang="zh-CN" dirty="0"/>
              <a:t>°时，输出电压趋于饱和值，约为</a:t>
            </a:r>
            <a:r>
              <a:rPr lang="en-US" altLang="zh-CN" dirty="0"/>
              <a:t>6V</a:t>
            </a:r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运算放大器</a:t>
            </a:r>
            <a:r>
              <a:rPr lang="zh-CN" altLang="en-US" dirty="0"/>
              <a:t>：</a:t>
            </a:r>
            <a:r>
              <a:rPr lang="zh-CN" altLang="zh-CN" dirty="0"/>
              <a:t>线性工作区间大致为</a:t>
            </a:r>
            <a:r>
              <a:rPr lang="en-US" altLang="zh-CN" dirty="0"/>
              <a:t>-45</a:t>
            </a:r>
            <a:r>
              <a:rPr lang="zh-CN" altLang="zh-CN" dirty="0"/>
              <a:t>°</a:t>
            </a:r>
            <a:r>
              <a:rPr lang="en-US" altLang="zh-CN" dirty="0"/>
              <a:t>~45</a:t>
            </a:r>
            <a:r>
              <a:rPr lang="zh-CN" altLang="zh-CN" dirty="0"/>
              <a:t>°，</a:t>
            </a:r>
            <a:endParaRPr lang="en-US" altLang="zh-CN" dirty="0"/>
          </a:p>
          <a:p>
            <a:pPr lvl="0"/>
            <a:r>
              <a:rPr lang="zh-CN" altLang="zh-CN" dirty="0"/>
              <a:t>当角度偏差大于</a:t>
            </a:r>
            <a:r>
              <a:rPr lang="en-US" altLang="zh-CN" dirty="0"/>
              <a:t>70</a:t>
            </a:r>
            <a:r>
              <a:rPr lang="zh-CN" altLang="zh-CN" dirty="0"/>
              <a:t>°时，输出电压趋于饱和值，约为</a:t>
            </a:r>
            <a:r>
              <a:rPr lang="en-US" altLang="zh-CN" dirty="0"/>
              <a:t>6V</a:t>
            </a:r>
          </a:p>
          <a:p>
            <a:pPr lvl="0"/>
            <a:endParaRPr lang="zh-CN" altLang="zh-CN" dirty="0"/>
          </a:p>
          <a:p>
            <a:pPr lvl="0"/>
            <a:r>
              <a:rPr lang="zh-CN" altLang="zh-CN" dirty="0"/>
              <a:t>功率放大器</a:t>
            </a:r>
            <a:r>
              <a:rPr lang="zh-CN" altLang="en-US" dirty="0"/>
              <a:t>：</a:t>
            </a:r>
            <a:r>
              <a:rPr lang="zh-CN" altLang="zh-CN" dirty="0"/>
              <a:t>线性工作区间大致为</a:t>
            </a:r>
            <a:r>
              <a:rPr lang="en-US" altLang="zh-CN" dirty="0"/>
              <a:t>-25</a:t>
            </a:r>
            <a:r>
              <a:rPr lang="zh-CN" altLang="zh-CN" dirty="0"/>
              <a:t>°</a:t>
            </a:r>
            <a:r>
              <a:rPr lang="en-US" altLang="zh-CN" dirty="0"/>
              <a:t>~25</a:t>
            </a:r>
            <a:r>
              <a:rPr lang="zh-CN" altLang="zh-CN" dirty="0"/>
              <a:t>°，</a:t>
            </a:r>
            <a:endParaRPr lang="en-US" altLang="zh-CN" dirty="0"/>
          </a:p>
          <a:p>
            <a:pPr lvl="0"/>
            <a:r>
              <a:rPr lang="zh-CN" altLang="zh-CN" dirty="0"/>
              <a:t>当角度偏差大于</a:t>
            </a:r>
            <a:r>
              <a:rPr lang="en-US" altLang="zh-CN" dirty="0"/>
              <a:t>70</a:t>
            </a:r>
            <a:r>
              <a:rPr lang="zh-CN" altLang="zh-CN" dirty="0"/>
              <a:t>°时，输出电压趋于饱和值，约为</a:t>
            </a:r>
            <a:r>
              <a:rPr lang="en-US" altLang="zh-CN" dirty="0"/>
              <a:t>15~17V</a:t>
            </a:r>
            <a:endParaRPr lang="zh-CN" altLang="zh-CN" dirty="0"/>
          </a:p>
          <a:p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37CDB4-9FE7-4743-B8DE-386A0F8A2F46}"/>
                  </a:ext>
                </a:extLst>
              </p:cNvPr>
              <p:cNvSpPr txBox="1"/>
              <p:nvPr/>
            </p:nvSpPr>
            <p:spPr>
              <a:xfrm>
                <a:off x="6122189" y="2078240"/>
                <a:ext cx="2726067" cy="779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=0.3766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F37CDB4-9FE7-4743-B8DE-386A0F8A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89" y="2078240"/>
                <a:ext cx="2726067" cy="779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1A57B85-70B6-4E00-956C-267C535D5689}"/>
                  </a:ext>
                </a:extLst>
              </p:cNvPr>
              <p:cNvSpPr txBox="1"/>
              <p:nvPr/>
            </p:nvSpPr>
            <p:spPr>
              <a:xfrm>
                <a:off x="6152646" y="3021094"/>
                <a:ext cx="2695610" cy="657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=0.324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1A57B85-70B6-4E00-956C-267C535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646" y="3021094"/>
                <a:ext cx="2695610" cy="657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FB41866-B3DF-4A82-B7A7-FF0CB6A6BD71}"/>
                  </a:ext>
                </a:extLst>
              </p:cNvPr>
              <p:cNvSpPr txBox="1"/>
              <p:nvPr/>
            </p:nvSpPr>
            <p:spPr>
              <a:xfrm>
                <a:off x="6152646" y="3834656"/>
                <a:ext cx="2996974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=−0.1033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FB41866-B3DF-4A82-B7A7-FF0CB6A6B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646" y="3834656"/>
                <a:ext cx="2996974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00DBFCC-BDEE-4F44-A8BB-0BC17D661AE1}"/>
                  </a:ext>
                </a:extLst>
              </p:cNvPr>
              <p:cNvSpPr txBox="1"/>
              <p:nvPr/>
            </p:nvSpPr>
            <p:spPr>
              <a:xfrm>
                <a:off x="6122189" y="4698104"/>
                <a:ext cx="2868734" cy="6576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=6.666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200DBFCC-BDEE-4F44-A8BB-0BC17D661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89" y="4698104"/>
                <a:ext cx="2868734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2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"/>
    </mc:Choice>
    <mc:Fallback xmlns="">
      <p:transition spd="slow" advTm="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：实验原理及静特性测量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1C12F0-B9C7-464B-BAB4-BF80C715DFB6}"/>
                  </a:ext>
                </a:extLst>
              </p:cNvPr>
              <p:cNvSpPr txBox="1"/>
              <p:nvPr/>
            </p:nvSpPr>
            <p:spPr>
              <a:xfrm>
                <a:off x="365761" y="1548462"/>
                <a:ext cx="8500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    </a:t>
                </a:r>
                <a:r>
                  <a:rPr lang="zh-CN" altLang="zh-CN" dirty="0"/>
                  <a:t>测量力矩电机的传递系数，输入量是电枢的电压，输出量是电机的转速（请测量接收机</a:t>
                </a:r>
                <a:r>
                  <a:rPr lang="en-US" altLang="zh-CN" dirty="0"/>
                  <a:t>M2</a:t>
                </a:r>
                <a:r>
                  <a:rPr lang="zh-CN" altLang="zh-CN" dirty="0"/>
                  <a:t>电机的转速）。保证系统处于开环状态，利用示波器测量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zh-CN" altLang="zh-CN" dirty="0"/>
                  <a:t>输出波形（正弦波），从波形中可以读出周期值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。利用公式</a:t>
                </a:r>
                <a:r>
                  <a:rPr lang="en-US" altLang="zh-CN" dirty="0"/>
                  <a:t>𝑛=360°/T</a:t>
                </a:r>
                <a:r>
                  <a:rPr lang="zh-CN" altLang="zh-CN" dirty="0"/>
                  <a:t>，即可求出转速</a:t>
                </a:r>
                <a:r>
                  <a:rPr lang="en-US" altLang="zh-CN" dirty="0"/>
                  <a:t>n(°/s)</a:t>
                </a:r>
                <a:r>
                  <a:rPr lang="zh-CN" altLang="zh-CN" dirty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31C12F0-B9C7-464B-BAB4-BF80C715D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1" y="1548462"/>
                <a:ext cx="8500426" cy="923330"/>
              </a:xfrm>
              <a:prstGeom prst="rect">
                <a:avLst/>
              </a:prstGeom>
              <a:blipFill>
                <a:blip r:embed="rId2"/>
                <a:stretch>
                  <a:fillRect l="-574" t="-3311" r="-5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0C8401B-DEB5-4BF2-A6F1-15594382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2617633"/>
            <a:ext cx="5340095" cy="3795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41ECD3-50DD-42BD-AF78-EC3DB9E5ABCC}"/>
                  </a:ext>
                </a:extLst>
              </p:cNvPr>
              <p:cNvSpPr txBox="1"/>
              <p:nvPr/>
            </p:nvSpPr>
            <p:spPr>
              <a:xfrm>
                <a:off x="5674441" y="3938016"/>
                <a:ext cx="3103798" cy="665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=100.218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41ECD3-50DD-42BD-AF78-EC3DB9E5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41" y="3938016"/>
                <a:ext cx="3103798" cy="665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9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"/>
    </mc:Choice>
    <mc:Fallback xmlns="">
      <p:transition spd="slow" advTm="2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</a:t>
            </a:r>
            <a:r>
              <a:rPr lang="zh-CN" altLang="en-US" dirty="0"/>
              <a:t>：实验原理及静特性测量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44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E67719-5591-4A11-8243-FDE89977C8F5}"/>
              </a:ext>
            </a:extLst>
          </p:cNvPr>
          <p:cNvSpPr txBox="1"/>
          <p:nvPr/>
        </p:nvSpPr>
        <p:spPr>
          <a:xfrm>
            <a:off x="621792" y="197510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系统开环传递函数：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91EA90-A61D-4220-ABE4-3C4E9045208F}"/>
                  </a:ext>
                </a:extLst>
              </p:cNvPr>
              <p:cNvSpPr txBox="1"/>
              <p:nvPr/>
            </p:nvSpPr>
            <p:spPr>
              <a:xfrm>
                <a:off x="1950720" y="3084576"/>
                <a:ext cx="4797532" cy="1587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altLang="zh-CN" sz="2800" b="0" dirty="0"/>
              </a:p>
              <a:p>
                <a:r>
                  <a:rPr lang="en-US" altLang="zh-CN" sz="2800" b="0" dirty="0"/>
                  <a:t>	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82.04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0.0079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691EA90-A61D-4220-ABE4-3C4E90452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0" y="3084576"/>
                <a:ext cx="4797532" cy="1587358"/>
              </a:xfrm>
              <a:prstGeom prst="rect">
                <a:avLst/>
              </a:prstGeom>
              <a:blipFill>
                <a:blip r:embed="rId2"/>
                <a:stretch>
                  <a:fillRect b="-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26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"/>
    </mc:Choice>
    <mc:Fallback xmlns="">
      <p:transition spd="slow" advTm="4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/>
                  <a:t>动态性能指标测量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1600" dirty="0"/>
                  <a:t>1)</a:t>
                </a:r>
                <a:r>
                  <a:rPr lang="zh-CN" altLang="en-US" sz="1600" dirty="0"/>
                  <a:t>将串联校正装置 接成比例环节，其放大倍数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/>
                  <a:t>分别取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0.5</a:t>
                </a:r>
                <a:r>
                  <a:rPr lang="zh-CN" altLang="en-US" sz="1600" dirty="0"/>
                  <a:t>。测量步骤为：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ⅰ)</a:t>
                </a:r>
                <a:r>
                  <a:rPr lang="zh-CN" altLang="en-US" sz="1600" dirty="0"/>
                  <a:t>合上电源开关，使系统运行在闭环状态，按前边所述步骤调整系统零位，然后断开功放输出端和跟踪电机输入端之间的连接线。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ⅱ)</a:t>
                </a:r>
                <a:r>
                  <a:rPr lang="zh-CN" altLang="en-US" sz="1600" dirty="0"/>
                  <a:t>用手转动发送器的轴，使其指针转动</a:t>
                </a:r>
                <a:r>
                  <a:rPr lang="en-US" altLang="zh-CN" sz="1600" dirty="0"/>
                  <a:t>5° </a:t>
                </a:r>
                <a:r>
                  <a:rPr lang="zh-CN" altLang="en-US" sz="1600" dirty="0"/>
                  <a:t>，将示波器接至相敏整流器的输出端，然后接通功放输出端和跟踪电机输入端，用示波器观察相敏整流器的输出电压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1600" dirty="0"/>
                  <a:t>的响应曲线，并用</a:t>
                </a:r>
                <a:r>
                  <a:rPr lang="en-US" altLang="zh-CN" sz="1600" dirty="0"/>
                  <a:t>U</a:t>
                </a:r>
                <a:r>
                  <a:rPr lang="zh-CN" altLang="en-US" sz="1600" dirty="0"/>
                  <a:t>盘记录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zh-CN" altLang="en-US" sz="1600" dirty="0"/>
                  <a:t>电压的波形数据。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2)</a:t>
                </a:r>
                <a:r>
                  <a:rPr lang="zh-CN" altLang="en-US" sz="1600" dirty="0"/>
                  <a:t>将校正装置接成</a:t>
                </a:r>
                <a:r>
                  <a:rPr lang="en-US" altLang="zh-CN" sz="1600" dirty="0"/>
                  <a:t>PI</a:t>
                </a:r>
                <a:r>
                  <a:rPr lang="zh-CN" altLang="en-US" sz="1600" dirty="0"/>
                  <a:t>，且令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600" dirty="0"/>
                  <a:t>，积分时间常数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600" dirty="0"/>
                  <a:t> ，然后重复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的过程。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3)</a:t>
                </a:r>
                <a:r>
                  <a:rPr lang="zh-CN" altLang="en-US" sz="1600" dirty="0"/>
                  <a:t>将校正装置接成</a:t>
                </a:r>
                <a:r>
                  <a:rPr lang="en-US" altLang="zh-CN" sz="1600" dirty="0"/>
                  <a:t>PID</a:t>
                </a:r>
                <a:r>
                  <a:rPr lang="zh-CN" altLang="en-US" sz="1600" dirty="0"/>
                  <a:t>，且令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600" dirty="0"/>
                  <a:t>，积分时间常数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600" dirty="0"/>
                  <a:t>，微分时间常数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=0.02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600" dirty="0"/>
                  <a:t> ，然后重复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的过程。</a:t>
                </a:r>
              </a:p>
              <a:p>
                <a:pPr marL="0" indent="0">
                  <a:buNone/>
                </a:pPr>
                <a:endParaRPr lang="zh-CN" altLang="en-US" sz="16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529" t="-372" r="-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</a:t>
            </a:r>
            <a:r>
              <a:rPr lang="zh-CN" altLang="en-US" dirty="0"/>
              <a:t>：系统动态与稳态特性</a:t>
            </a:r>
          </a:p>
        </p:txBody>
      </p:sp>
    </p:spTree>
    <p:extLst>
      <p:ext uri="{BB962C8B-B14F-4D97-AF65-F5344CB8AC3E}">
        <p14:creationId xmlns:p14="http://schemas.microsoft.com/office/powerpoint/2010/main" val="17361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"/>
    </mc:Choice>
    <mc:Fallback xmlns="">
      <p:transition spd="slow" advTm="19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349</TotalTime>
  <Words>2174</Words>
  <Application>Microsoft Office PowerPoint</Application>
  <PresentationFormat>全屏显示(4:3)</PresentationFormat>
  <Paragraphs>598</Paragraphs>
  <Slides>40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Microsoft YaHei UI</vt:lpstr>
      <vt:lpstr>MS Mincho</vt:lpstr>
      <vt:lpstr>Noto Sans CJK JP Regular</vt:lpstr>
      <vt:lpstr>等线</vt:lpstr>
      <vt:lpstr>等线 Light</vt:lpstr>
      <vt:lpstr>华文行楷</vt:lpstr>
      <vt:lpstr>华文宋体</vt:lpstr>
      <vt:lpstr>宋体</vt:lpstr>
      <vt:lpstr>微软雅黑</vt:lpstr>
      <vt:lpstr>Arial</vt:lpstr>
      <vt:lpstr>Calibri</vt:lpstr>
      <vt:lpstr>Cambria Math</vt:lpstr>
      <vt:lpstr>Times New Roman</vt:lpstr>
      <vt:lpstr>2016-VI主题</vt:lpstr>
      <vt:lpstr>Visio</vt:lpstr>
      <vt:lpstr>公式</vt:lpstr>
      <vt:lpstr>CorelDRAW.Graphic.11</vt:lpstr>
      <vt:lpstr>随动课程设计报告</vt:lpstr>
      <vt:lpstr>PowerPoint 演示文稿</vt:lpstr>
      <vt:lpstr>Part 1：实验原理及静特性测量</vt:lpstr>
      <vt:lpstr>Part 1：实验原理及静态性测量</vt:lpstr>
      <vt:lpstr>Part 1：实验原理及静特性测量</vt:lpstr>
      <vt:lpstr>Part 1：实验原理及静特性测量</vt:lpstr>
      <vt:lpstr>Part 1：实验原理及静特性测量</vt:lpstr>
      <vt:lpstr>Part 1：实验原理及静特性测量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2：系统动态与稳态特性</vt:lpstr>
      <vt:lpstr>Part 3: 校正设计</vt:lpstr>
      <vt:lpstr>Part 3.1：PID临界稳定校正设计</vt:lpstr>
      <vt:lpstr>Part 3.1：PID临界稳定校正设计</vt:lpstr>
      <vt:lpstr>Part 3.1：PID临界稳定校正设计</vt:lpstr>
      <vt:lpstr>Part 3.1：PID临界稳定校正设计</vt:lpstr>
      <vt:lpstr>Part 3.2：超前校正设计</vt:lpstr>
      <vt:lpstr>Part 3.2：超前校正设计</vt:lpstr>
      <vt:lpstr>Part 3.2：超前校正设计</vt:lpstr>
      <vt:lpstr>Part 3.2：超前校正设计</vt:lpstr>
      <vt:lpstr>Part 3.3：滞后校正设计</vt:lpstr>
      <vt:lpstr>Part 3.3：滞后校正设计</vt:lpstr>
      <vt:lpstr>Part 3.3：滞后校正设计</vt:lpstr>
      <vt:lpstr>Part 3.3：滞后校正设计</vt:lpstr>
      <vt:lpstr>Part 3.4：超前滞后校正设计</vt:lpstr>
      <vt:lpstr>Part 3.4：超前滞后校正设计</vt:lpstr>
      <vt:lpstr>Part 3.4：超前滞后校正设计</vt:lpstr>
      <vt:lpstr>Part 3.4：超前滞后校正设计</vt:lpstr>
      <vt:lpstr>Part 3：校正方法对比</vt:lpstr>
      <vt:lpstr>Part 3：校正方法对比</vt:lpstr>
      <vt:lpstr>Part 4：总结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XIE JINGY</cp:lastModifiedBy>
  <cp:revision>213</cp:revision>
  <dcterms:created xsi:type="dcterms:W3CDTF">2016-01-21T16:32:00Z</dcterms:created>
  <dcterms:modified xsi:type="dcterms:W3CDTF">2019-05-07T04:32:16Z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